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7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82" r:id="rId23"/>
    <p:sldId id="276" r:id="rId24"/>
    <p:sldId id="277" r:id="rId25"/>
    <p:sldId id="283" r:id="rId26"/>
    <p:sldId id="284" r:id="rId27"/>
    <p:sldId id="285" r:id="rId28"/>
    <p:sldId id="286" r:id="rId29"/>
    <p:sldId id="278" r:id="rId30"/>
    <p:sldId id="280" r:id="rId3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3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510"/>
            <a:ext cx="1111315" cy="3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16" y="4083918"/>
            <a:ext cx="91439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Md. Sabur Khan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Chairman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Daffodil International University</a:t>
            </a:r>
            <a:endParaRPr lang="en-US" altLang="ko-KR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2916" y="329183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Industry-University Collaboration: A Way for Innovation and Employment</a:t>
            </a:r>
            <a:endParaRPr lang="en-US" altLang="ko-KR" sz="2000" b="1" dirty="0" smtClean="0">
              <a:solidFill>
                <a:srgbClr val="C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7360" y="195486"/>
            <a:ext cx="1885120" cy="5773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9792" y="3691940"/>
            <a:ext cx="3391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</a:rPr>
              <a:t> 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Theme: Industry meets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Education</a:t>
            </a:r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1720" y="4822582"/>
            <a:ext cx="55586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292929"/>
                </a:solidFill>
                <a:latin typeface="inherit"/>
              </a:rPr>
              <a:t>	</a:t>
            </a:r>
            <a:r>
              <a:rPr lang="en-US" sz="1200" i="1" dirty="0" smtClean="0">
                <a:solidFill>
                  <a:srgbClr val="002060"/>
                </a:solidFill>
                <a:latin typeface="inherit"/>
              </a:rPr>
              <a:t>5th-8th </a:t>
            </a:r>
            <a:r>
              <a:rPr lang="en-US" sz="1200" i="1" dirty="0">
                <a:solidFill>
                  <a:srgbClr val="002060"/>
                </a:solidFill>
                <a:latin typeface="inherit"/>
              </a:rPr>
              <a:t>July 2017, </a:t>
            </a:r>
            <a:r>
              <a:rPr lang="en-US" sz="1200" i="1" dirty="0" err="1">
                <a:solidFill>
                  <a:srgbClr val="002060"/>
                </a:solidFill>
                <a:latin typeface="inherit"/>
              </a:rPr>
              <a:t>Hofburg</a:t>
            </a:r>
            <a:r>
              <a:rPr lang="en-US" sz="1200" i="1" dirty="0">
                <a:solidFill>
                  <a:srgbClr val="002060"/>
                </a:solidFill>
                <a:latin typeface="inherit"/>
              </a:rPr>
              <a:t>, Vienna, Austria</a:t>
            </a:r>
            <a:endParaRPr lang="en-US" sz="1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Delta Planning Learning Community (Contd…)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just"/>
            <a:r>
              <a:rPr lang="en-US" sz="2800" dirty="0"/>
              <a:t>A delta planning learning community, </a:t>
            </a:r>
            <a:r>
              <a:rPr lang="en-US" sz="2800" dirty="0" smtClean="0"/>
              <a:t>     therefore</a:t>
            </a:r>
            <a:r>
              <a:rPr lang="en-US" sz="2800" dirty="0"/>
              <a:t>, is needed in Bangladesh </a:t>
            </a:r>
            <a:r>
              <a:rPr lang="en-US" sz="2800" dirty="0" smtClean="0"/>
              <a:t>        focused </a:t>
            </a:r>
            <a:r>
              <a:rPr lang="en-US" sz="2800" dirty="0"/>
              <a:t>on international oriented </a:t>
            </a:r>
            <a:r>
              <a:rPr lang="en-US" sz="2800" dirty="0" smtClean="0"/>
              <a:t>          knowledge creation</a:t>
            </a:r>
            <a:r>
              <a:rPr lang="en-US" sz="2800" dirty="0"/>
              <a:t>, building a </a:t>
            </a:r>
            <a:r>
              <a:rPr lang="en-US" sz="2800" dirty="0" smtClean="0"/>
              <a:t>              knowledge </a:t>
            </a:r>
            <a:r>
              <a:rPr lang="en-US" sz="2800" dirty="0"/>
              <a:t>infrastructure and on </a:t>
            </a:r>
            <a:r>
              <a:rPr lang="en-US" sz="2800" dirty="0" smtClean="0"/>
              <a:t>            application </a:t>
            </a:r>
            <a:r>
              <a:rPr lang="en-US" sz="2800" dirty="0"/>
              <a:t>of knowledge for policy </a:t>
            </a:r>
            <a:r>
              <a:rPr lang="en-US" sz="2800" dirty="0" smtClean="0"/>
              <a:t>       making </a:t>
            </a:r>
            <a:r>
              <a:rPr lang="en-US" sz="2800" dirty="0"/>
              <a:t>and planning purposes.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Delta Planning Learning Community (Contd…)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just"/>
            <a:r>
              <a:rPr lang="en-US" sz="2400" dirty="0"/>
              <a:t>A knowledge infrastructure should be established as a </a:t>
            </a:r>
            <a:r>
              <a:rPr lang="en-US" sz="2400" dirty="0" smtClean="0"/>
              <a:t>set </a:t>
            </a:r>
            <a:r>
              <a:rPr lang="en-US" sz="2400" dirty="0"/>
              <a:t>of physical, informational, scientific, educational and organizational resources </a:t>
            </a:r>
            <a:r>
              <a:rPr lang="en-US" sz="2400" dirty="0" smtClean="0"/>
              <a:t>        needed </a:t>
            </a:r>
            <a:r>
              <a:rPr lang="en-US" sz="2400" dirty="0"/>
              <a:t>to facilitate a </a:t>
            </a:r>
            <a:r>
              <a:rPr lang="en-US" sz="2400" dirty="0" smtClean="0"/>
              <a:t>delta planning </a:t>
            </a:r>
            <a:r>
              <a:rPr lang="en-US" sz="2400" dirty="0"/>
              <a:t>learning </a:t>
            </a:r>
            <a:r>
              <a:rPr lang="en-US" sz="2400" dirty="0" smtClean="0"/>
              <a:t>           community </a:t>
            </a:r>
            <a:r>
              <a:rPr lang="en-US" sz="2400" dirty="0"/>
              <a:t>(universities, knowledge </a:t>
            </a:r>
            <a:r>
              <a:rPr lang="en-US" sz="2400" dirty="0" smtClean="0"/>
              <a:t>institutions </a:t>
            </a:r>
            <a:r>
              <a:rPr lang="en-US" sz="2400" dirty="0"/>
              <a:t>and relevant agencies, societal organizations </a:t>
            </a:r>
            <a:r>
              <a:rPr lang="en-US" sz="2400" dirty="0" smtClean="0"/>
              <a:t> and </a:t>
            </a:r>
            <a:r>
              <a:rPr lang="en-US" sz="2400" dirty="0"/>
              <a:t>companies) and action toward a desired </a:t>
            </a:r>
            <a:r>
              <a:rPr lang="en-US" sz="2400" dirty="0" smtClean="0"/>
              <a:t>    collective     </a:t>
            </a:r>
            <a:r>
              <a:rPr lang="en-US" sz="2400" dirty="0" smtClean="0"/>
              <a:t>future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Matching Skills and</a:t>
            </a:r>
            <a:r>
              <a:rPr lang="en-US" sz="6000" dirty="0"/>
              <a:t> </a:t>
            </a:r>
            <a:r>
              <a:rPr lang="en-US" sz="2800" dirty="0" err="1"/>
              <a:t>Labour</a:t>
            </a:r>
            <a:r>
              <a:rPr lang="en-US" sz="2800" dirty="0"/>
              <a:t> Market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63688" y="1131590"/>
            <a:ext cx="6912768" cy="3240360"/>
          </a:xfrm>
        </p:spPr>
        <p:txBody>
          <a:bodyPr/>
          <a:lstStyle/>
          <a:p>
            <a:pPr algn="just"/>
            <a:r>
              <a:rPr lang="en-US" sz="1800" dirty="0"/>
              <a:t>Skills mismatch has become more prominent in the global </a:t>
            </a:r>
            <a:r>
              <a:rPr lang="en-US" sz="1800" dirty="0" smtClean="0"/>
              <a:t>                         economic    crisis</a:t>
            </a:r>
            <a:r>
              <a:rPr lang="en-US" sz="1800" dirty="0"/>
              <a:t>. However, it is primarily a structural issue and as such </a:t>
            </a:r>
            <a:r>
              <a:rPr lang="en-US" sz="1800" dirty="0" smtClean="0"/>
              <a:t>existed prior </a:t>
            </a:r>
            <a:r>
              <a:rPr lang="en-US" sz="1800" dirty="0"/>
              <a:t>to the recent global economic </a:t>
            </a:r>
            <a:r>
              <a:rPr lang="en-US" sz="1800" dirty="0" smtClean="0"/>
              <a:t>                                  slowdown</a:t>
            </a:r>
            <a:r>
              <a:rPr lang="en-US" sz="1800" dirty="0"/>
              <a:t>. For the same </a:t>
            </a:r>
            <a:r>
              <a:rPr lang="en-US" sz="1800" dirty="0" smtClean="0"/>
              <a:t>reason, contrary </a:t>
            </a:r>
            <a:r>
              <a:rPr lang="en-US" sz="1800" dirty="0"/>
              <a:t>to what some </a:t>
            </a:r>
            <a:r>
              <a:rPr lang="en-US" sz="1800" dirty="0" smtClean="0"/>
              <a:t>                                        commentators </a:t>
            </a:r>
            <a:r>
              <a:rPr lang="en-US" sz="1800" dirty="0"/>
              <a:t>believe, current </a:t>
            </a:r>
            <a:r>
              <a:rPr lang="en-US" sz="1800" dirty="0" smtClean="0"/>
              <a:t>record-high unemployment </a:t>
            </a:r>
            <a:r>
              <a:rPr lang="en-US" sz="1800" dirty="0" smtClean="0"/>
              <a:t>       rates </a:t>
            </a:r>
            <a:r>
              <a:rPr lang="en-US" sz="1800" dirty="0"/>
              <a:t>cannot be attributed to skills mismatch. </a:t>
            </a:r>
            <a:r>
              <a:rPr lang="en-US" sz="1800" dirty="0" smtClean="0"/>
              <a:t>Indeed, there </a:t>
            </a:r>
            <a:r>
              <a:rPr lang="en-US" sz="1800" dirty="0"/>
              <a:t>is </a:t>
            </a:r>
            <a:r>
              <a:rPr lang="en-US" sz="1800" dirty="0" smtClean="0"/>
              <a:t>    no evidence </a:t>
            </a:r>
            <a:r>
              <a:rPr lang="en-US" sz="1800" dirty="0"/>
              <a:t>that skill levels have collapsed during the crisis</a:t>
            </a:r>
            <a:r>
              <a:rPr lang="en-US" sz="1800" dirty="0" smtClean="0"/>
              <a:t>.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/>
              <a:t>Skills mismatch, the gap between the skills required on the job </a:t>
            </a:r>
            <a:r>
              <a:rPr lang="en-US" sz="1800" dirty="0" smtClean="0"/>
              <a:t>and those </a:t>
            </a:r>
            <a:r>
              <a:rPr lang="en-US" sz="1800" dirty="0"/>
              <a:t>possessed by individuals, raises the question of </a:t>
            </a:r>
            <a:r>
              <a:rPr lang="en-US" sz="1800" dirty="0" smtClean="0"/>
              <a:t> the </a:t>
            </a:r>
            <a:r>
              <a:rPr lang="en-US" sz="1800" dirty="0"/>
              <a:t>ability </a:t>
            </a:r>
            <a:r>
              <a:rPr lang="en-US" sz="1800" dirty="0" smtClean="0"/>
              <a:t>of societies </a:t>
            </a:r>
            <a:r>
              <a:rPr lang="en-US" sz="1800" dirty="0"/>
              <a:t>to capitalize on their workforces. Skills </a:t>
            </a:r>
            <a:r>
              <a:rPr lang="en-US" sz="1800" dirty="0" smtClean="0"/>
              <a:t>  are </a:t>
            </a:r>
            <a:r>
              <a:rPr lang="en-US" sz="1800" dirty="0"/>
              <a:t>also a critical asset for individual workers and firms in a </a:t>
            </a:r>
            <a:r>
              <a:rPr lang="en-US" sz="1800" dirty="0" smtClean="0"/>
              <a:t> rapidly </a:t>
            </a:r>
            <a:r>
              <a:rPr lang="en-US" sz="1800" dirty="0"/>
              <a:t>changing and </a:t>
            </a:r>
            <a:r>
              <a:rPr lang="en-US" sz="1800" dirty="0" smtClean="0"/>
              <a:t>globalized world</a:t>
            </a:r>
            <a:r>
              <a:rPr lang="en-US" sz="1800" dirty="0"/>
              <a:t>.  </a:t>
            </a:r>
          </a:p>
          <a:p>
            <a:pPr algn="just"/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Forms of Skills Mismatch 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1131591"/>
            <a:ext cx="6707088" cy="2736304"/>
          </a:xfr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979712" y="4299943"/>
            <a:ext cx="7674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b="1" i="1" dirty="0" smtClean="0"/>
              <a:t>Source: </a:t>
            </a:r>
            <a:r>
              <a:rPr lang="en-US" sz="1400" b="1" i="1" dirty="0" err="1"/>
              <a:t>Cedefop</a:t>
            </a:r>
            <a:r>
              <a:rPr lang="en-US" sz="1400" b="1" i="1" dirty="0"/>
              <a:t>, 2010; OECD, 2011</a:t>
            </a:r>
          </a:p>
        </p:txBody>
      </p:sp>
    </p:spTree>
    <p:extLst>
      <p:ext uri="{BB962C8B-B14F-4D97-AF65-F5344CB8AC3E}">
        <p14:creationId xmlns:p14="http://schemas.microsoft.com/office/powerpoint/2010/main" val="12129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Skill matching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Skill </a:t>
            </a:r>
            <a:r>
              <a:rPr lang="en-US" sz="1800" dirty="0"/>
              <a:t>matching requires a collaborative </a:t>
            </a:r>
            <a:r>
              <a:rPr lang="en-US" sz="1800" dirty="0" smtClean="0"/>
              <a:t>long-term strategy</a:t>
            </a:r>
            <a:endParaRPr lang="en-US" sz="1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800" dirty="0"/>
              <a:t>Effectively reducing skills mismatch requires creation of a </a:t>
            </a:r>
            <a:r>
              <a:rPr lang="en-US" sz="1800" dirty="0" smtClean="0"/>
              <a:t>   comprehensive </a:t>
            </a:r>
            <a:r>
              <a:rPr lang="en-US" sz="1800" dirty="0"/>
              <a:t>long-term strategy.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Industry-Academia </a:t>
            </a:r>
            <a:r>
              <a:rPr lang="en-US" sz="2800" dirty="0"/>
              <a:t>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731" y="1123950"/>
            <a:ext cx="722221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Comparing Available and Required Skills in OECD Economies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1203598"/>
            <a:ext cx="7128791" cy="3744416"/>
          </a:xfrm>
        </p:spPr>
      </p:pic>
    </p:spTree>
    <p:extLst>
      <p:ext uri="{BB962C8B-B14F-4D97-AF65-F5344CB8AC3E}">
        <p14:creationId xmlns:p14="http://schemas.microsoft.com/office/powerpoint/2010/main" val="26936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Curriculum development considering the </a:t>
            </a:r>
            <a:r>
              <a:rPr lang="en-US" sz="2800" dirty="0" smtClean="0"/>
              <a:t>  expectations </a:t>
            </a:r>
            <a:r>
              <a:rPr lang="en-US" sz="2800" dirty="0"/>
              <a:t>of the industry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just"/>
            <a:r>
              <a:rPr lang="en-US" sz="1800" dirty="0"/>
              <a:t>Curriculum refers to a well-defined and prescribed course of </a:t>
            </a:r>
            <a:r>
              <a:rPr lang="en-US" sz="1800" dirty="0" smtClean="0"/>
              <a:t>   studies</a:t>
            </a:r>
            <a:r>
              <a:rPr lang="en-US" sz="1800" dirty="0"/>
              <a:t>, lessons and activities, which students must complete </a:t>
            </a:r>
            <a:r>
              <a:rPr lang="en-US" sz="1800" dirty="0" smtClean="0"/>
              <a:t>  to </a:t>
            </a:r>
            <a:r>
              <a:rPr lang="en-US" sz="1800" dirty="0"/>
              <a:t>fulfill the requirements for acquiring the degree. The </a:t>
            </a:r>
            <a:r>
              <a:rPr lang="en-US" sz="1800" dirty="0" smtClean="0"/>
              <a:t>             curriculum </a:t>
            </a:r>
            <a:r>
              <a:rPr lang="en-US" sz="1800" dirty="0"/>
              <a:t>plays a crucial role in achieving the mission and </a:t>
            </a:r>
            <a:r>
              <a:rPr lang="en-US" sz="1800" dirty="0" smtClean="0"/>
              <a:t>     objectives </a:t>
            </a:r>
            <a:r>
              <a:rPr lang="en-US" sz="1800" dirty="0"/>
              <a:t>of the university including the intended learning </a:t>
            </a:r>
            <a:r>
              <a:rPr lang="en-US" sz="1800" dirty="0" smtClean="0"/>
              <a:t>       outcomes </a:t>
            </a:r>
            <a:r>
              <a:rPr lang="en-US" sz="1800" dirty="0"/>
              <a:t>and overall effectiveness of the programs.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Employability of student and Employability 360 degree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just"/>
            <a:r>
              <a:rPr lang="en-US" sz="2400" dirty="0"/>
              <a:t>Employability of any student means the </a:t>
            </a:r>
            <a:r>
              <a:rPr lang="en-US" sz="2400" dirty="0" smtClean="0"/>
              <a:t>           character </a:t>
            </a:r>
            <a:r>
              <a:rPr lang="en-US" sz="2400" dirty="0"/>
              <a:t>or quality of the student for being </a:t>
            </a:r>
            <a:r>
              <a:rPr lang="en-US" sz="2400" dirty="0" smtClean="0"/>
              <a:t>       employable </a:t>
            </a:r>
            <a:r>
              <a:rPr lang="en-US" sz="2400" dirty="0"/>
              <a:t>which plays a significant role in </a:t>
            </a:r>
            <a:r>
              <a:rPr lang="en-US" sz="2400" dirty="0" smtClean="0"/>
              <a:t>   meeting </a:t>
            </a:r>
            <a:r>
              <a:rPr lang="en-US" sz="2400" dirty="0"/>
              <a:t>the gap between the expectations of </a:t>
            </a:r>
            <a:r>
              <a:rPr lang="en-US" sz="2400" dirty="0" smtClean="0"/>
              <a:t>   demand </a:t>
            </a:r>
            <a:r>
              <a:rPr lang="en-US" sz="2400" dirty="0"/>
              <a:t>side and resources provided by supply side.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Employability of student and Employability 360 degree (Contd…)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3211761"/>
          </a:xfrm>
        </p:spPr>
        <p:txBody>
          <a:bodyPr/>
          <a:lstStyle/>
          <a:p>
            <a:pPr algn="just"/>
            <a:r>
              <a:rPr lang="en-US" sz="1800" dirty="0"/>
              <a:t>The concept of Employability 360 degree reflects a holistic and participatory approach of enhancing the employability of </a:t>
            </a:r>
            <a:r>
              <a:rPr lang="en-US" sz="1800" dirty="0" smtClean="0"/>
              <a:t>           students </a:t>
            </a:r>
            <a:r>
              <a:rPr lang="en-US" sz="1800" dirty="0"/>
              <a:t>with a collaborative way. This paper strives to define </a:t>
            </a:r>
            <a:r>
              <a:rPr lang="en-US" sz="1800" dirty="0" smtClean="0"/>
              <a:t>   the </a:t>
            </a:r>
            <a:r>
              <a:rPr lang="en-US" sz="1800" dirty="0"/>
              <a:t>concept, initiatives taken nationally and internationally, </a:t>
            </a:r>
            <a:r>
              <a:rPr lang="en-US" sz="1800" dirty="0" smtClean="0"/>
              <a:t>        effective </a:t>
            </a:r>
            <a:r>
              <a:rPr lang="en-US" sz="1800" dirty="0"/>
              <a:t>procedure/approach for implementation, advantages, </a:t>
            </a:r>
            <a:r>
              <a:rPr lang="en-US" sz="1800" dirty="0" smtClean="0"/>
              <a:t>     impact </a:t>
            </a:r>
            <a:r>
              <a:rPr lang="en-US" sz="1800" dirty="0"/>
              <a:t>on education sector. The paper attempts to trace the </a:t>
            </a:r>
            <a:r>
              <a:rPr lang="en-US" sz="1800" dirty="0" smtClean="0"/>
              <a:t>    development </a:t>
            </a:r>
            <a:r>
              <a:rPr lang="en-US" sz="1800" dirty="0"/>
              <a:t>of the concept along with the role of higher </a:t>
            </a:r>
            <a:r>
              <a:rPr lang="en-US" sz="1800" dirty="0" smtClean="0"/>
              <a:t>           education </a:t>
            </a:r>
            <a:r>
              <a:rPr lang="en-US" sz="1800" dirty="0"/>
              <a:t>institutions in facilitating and to identify as well as </a:t>
            </a:r>
            <a:r>
              <a:rPr lang="en-US" sz="1800" dirty="0" smtClean="0"/>
              <a:t>         develop </a:t>
            </a:r>
            <a:r>
              <a:rPr lang="en-US" sz="1800" dirty="0"/>
              <a:t>an approach for implementing the concept with a view to enhancing employability of students both at home and </a:t>
            </a:r>
            <a:r>
              <a:rPr lang="en-US" sz="1800" dirty="0" smtClean="0"/>
              <a:t>          abroad</a:t>
            </a:r>
            <a:r>
              <a:rPr lang="en-US" sz="1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05880" y="1203599"/>
            <a:ext cx="8496944" cy="3600400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Ensure </a:t>
            </a:r>
            <a:r>
              <a:rPr lang="en-US" sz="2000" dirty="0"/>
              <a:t>inclusive and equitable quality </a:t>
            </a:r>
            <a:r>
              <a:rPr lang="en-US" sz="2000" dirty="0" smtClean="0"/>
              <a:t>education </a:t>
            </a:r>
            <a:r>
              <a:rPr lang="en-US" sz="2000" dirty="0"/>
              <a:t>and promote </a:t>
            </a:r>
            <a:r>
              <a:rPr lang="en-US" sz="2000" dirty="0" smtClean="0"/>
              <a:t>          lifelong </a:t>
            </a:r>
            <a:r>
              <a:rPr lang="en-US" sz="2000" dirty="0"/>
              <a:t>learning </a:t>
            </a:r>
            <a:r>
              <a:rPr lang="en-US" sz="2000" dirty="0" smtClean="0"/>
              <a:t>opportunities </a:t>
            </a:r>
            <a:r>
              <a:rPr lang="en-US" sz="2000" dirty="0"/>
              <a:t>for all.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20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Education for all has always been an integral part of the sustainable </a:t>
            </a:r>
            <a:r>
              <a:rPr lang="en-US" sz="2000" dirty="0" smtClean="0"/>
              <a:t>            development </a:t>
            </a:r>
            <a:r>
              <a:rPr lang="en-US" sz="2000" dirty="0"/>
              <a:t>agenda. </a:t>
            </a:r>
            <a:endParaRPr lang="en-US" sz="2000" dirty="0" smtClean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20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Over the years the fostering and enhancement of industry-academia </a:t>
            </a:r>
            <a:r>
              <a:rPr lang="en-US" sz="2000" dirty="0" smtClean="0"/>
              <a:t>            collaboration </a:t>
            </a:r>
            <a:r>
              <a:rPr lang="en-US" sz="2000" dirty="0"/>
              <a:t>has involved the </a:t>
            </a:r>
            <a:r>
              <a:rPr lang="en-US" sz="2000" dirty="0" smtClean="0"/>
              <a:t>establishment </a:t>
            </a:r>
            <a:r>
              <a:rPr lang="en-US" sz="2000" dirty="0"/>
              <a:t>of many new facilities </a:t>
            </a:r>
            <a:r>
              <a:rPr lang="en-US" sz="2000" dirty="0" smtClean="0"/>
              <a:t>  such </a:t>
            </a:r>
            <a:r>
              <a:rPr lang="en-US" sz="2000" dirty="0"/>
              <a:t>as </a:t>
            </a:r>
            <a:r>
              <a:rPr lang="en-US" sz="2000" dirty="0" smtClean="0"/>
              <a:t>“</a:t>
            </a:r>
            <a:r>
              <a:rPr lang="en-US" sz="2000" dirty="0"/>
              <a:t>technology transfer offices” and “research and </a:t>
            </a:r>
            <a:r>
              <a:rPr lang="en-US" sz="2000" dirty="0" smtClean="0"/>
              <a:t>development </a:t>
            </a:r>
            <a:r>
              <a:rPr lang="en-US" sz="2000" dirty="0"/>
              <a:t>units” within </a:t>
            </a:r>
            <a:r>
              <a:rPr lang="en-US" sz="2000" dirty="0" smtClean="0"/>
              <a:t>universities </a:t>
            </a:r>
            <a:r>
              <a:rPr lang="en-US" sz="2000" dirty="0"/>
              <a:t>themselves.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sz="2000" dirty="0" smtClean="0"/>
              <a:t>SUSTAINABLE </a:t>
            </a:r>
            <a:r>
              <a:rPr lang="en-US" altLang="ko-KR" sz="2000" dirty="0"/>
              <a:t>DEVELOPMENT </a:t>
            </a:r>
            <a:r>
              <a:rPr lang="en-US" altLang="ko-KR" sz="2000" dirty="0" smtClean="0"/>
              <a:t>GOAL (SDG) 4:</a:t>
            </a:r>
            <a:br>
              <a:rPr lang="en-US" altLang="ko-KR" sz="2000" dirty="0" smtClean="0"/>
            </a:br>
            <a:r>
              <a:rPr lang="en-US" altLang="ko-KR" sz="2000" dirty="0" smtClean="0"/>
              <a:t>  QUALITY EDUCATION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endParaRPr lang="en-US" sz="24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-12699"/>
            <a:ext cx="1243757" cy="123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884466"/>
          </a:xfrm>
        </p:spPr>
        <p:txBody>
          <a:bodyPr/>
          <a:lstStyle/>
          <a:p>
            <a:r>
              <a:rPr lang="en-US" sz="2400" dirty="0" smtClean="0"/>
              <a:t>DIU Industry Academia Lecture Series on </a:t>
            </a:r>
            <a:br>
              <a:rPr lang="en-US" sz="2400" dirty="0" smtClean="0"/>
            </a:br>
            <a:r>
              <a:rPr lang="en-US" sz="2400" dirty="0" smtClean="0"/>
              <a:t>Entrepreneurship Development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828800" y="1664245"/>
            <a:ext cx="7074024" cy="3355777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 Aim to inform and motivate the youths for being </a:t>
            </a:r>
            <a:r>
              <a:rPr lang="en-US" sz="2000" dirty="0" smtClean="0"/>
              <a:t>              entrepreneur </a:t>
            </a: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Learning from taking the lesson from the struggle and </a:t>
            </a:r>
            <a:r>
              <a:rPr lang="en-US" sz="2000" dirty="0" smtClean="0"/>
              <a:t>     challenges </a:t>
            </a:r>
            <a:r>
              <a:rPr lang="en-US" sz="2000" dirty="0" smtClean="0"/>
              <a:t>faced en route to success by the well-known </a:t>
            </a:r>
            <a:r>
              <a:rPr lang="en-US" sz="2000" dirty="0" smtClean="0"/>
              <a:t>   entrepreneurs </a:t>
            </a:r>
            <a:r>
              <a:rPr lang="en-US" sz="2000" dirty="0" smtClean="0"/>
              <a:t>of the country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country’s renowned 12 successful well known </a:t>
            </a:r>
            <a:r>
              <a:rPr lang="en-US" sz="2000" dirty="0" smtClean="0"/>
              <a:t>                 Entrepreneurs </a:t>
            </a:r>
            <a:r>
              <a:rPr lang="en-US" sz="2000" dirty="0" smtClean="0"/>
              <a:t>to take part in these lecture series </a:t>
            </a:r>
            <a:r>
              <a:rPr lang="en-US" sz="2000" dirty="0" smtClean="0"/>
              <a:t>             gradually </a:t>
            </a:r>
            <a:r>
              <a:rPr lang="en-US" sz="2000" dirty="0" smtClean="0"/>
              <a:t>in different episode and will deliver their success story.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9 Lecture series held so </a:t>
            </a:r>
            <a:r>
              <a:rPr lang="en-US" sz="2000" dirty="0" smtClean="0"/>
              <a:t>far.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8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14350"/>
            <a:ext cx="3124200" cy="1066800"/>
          </a:xfrm>
        </p:spPr>
        <p:txBody>
          <a:bodyPr/>
          <a:lstStyle/>
          <a:p>
            <a:r>
              <a:rPr lang="en-US" sz="2400" dirty="0" smtClean="0"/>
              <a:t>DIU Industry </a:t>
            </a:r>
            <a:br>
              <a:rPr lang="en-US" sz="2400" dirty="0" smtClean="0"/>
            </a:br>
            <a:r>
              <a:rPr lang="en-US" sz="2400" dirty="0" smtClean="0"/>
              <a:t>Academia Lecture </a:t>
            </a:r>
            <a:br>
              <a:rPr lang="en-US" sz="2400" dirty="0" smtClean="0"/>
            </a:br>
            <a:r>
              <a:rPr lang="en-US" sz="2400" dirty="0" smtClean="0"/>
              <a:t>Series</a:t>
            </a:r>
            <a:endParaRPr lang="en-US" sz="2400" dirty="0"/>
          </a:p>
        </p:txBody>
      </p:sp>
      <p:pic>
        <p:nvPicPr>
          <p:cNvPr id="1028" name="Picture 4" descr="C:\Users\Diu\Desktop\Untitled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14300"/>
            <a:ext cx="3771900" cy="489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8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0"/>
            <a:ext cx="7524328" cy="884466"/>
          </a:xfrm>
        </p:spPr>
        <p:txBody>
          <a:bodyPr/>
          <a:lstStyle/>
          <a:p>
            <a:r>
              <a:rPr lang="en-US" sz="2400" dirty="0"/>
              <a:t>Innovation and Industry Academia Collaboration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3355777"/>
          </a:xfrm>
        </p:spPr>
        <p:txBody>
          <a:bodyPr/>
          <a:lstStyle/>
          <a:p>
            <a:pPr algn="just"/>
            <a:r>
              <a:rPr lang="en-US" sz="2000" dirty="0"/>
              <a:t>Innovation is a complex phenomenon that involves a </a:t>
            </a:r>
            <a:r>
              <a:rPr lang="en-US" sz="2000" dirty="0" smtClean="0"/>
              <a:t>      complex </a:t>
            </a:r>
            <a:r>
              <a:rPr lang="en-US" sz="2000" dirty="0"/>
              <a:t>series of processes to be managed towards the objectives set.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Defining and identifying strategic directions for </a:t>
            </a:r>
            <a:r>
              <a:rPr lang="en-US" sz="2000" dirty="0" smtClean="0"/>
              <a:t>               successful </a:t>
            </a:r>
            <a:r>
              <a:rPr lang="en-US" sz="2000" dirty="0"/>
              <a:t>collaboration between universities and </a:t>
            </a:r>
            <a:r>
              <a:rPr lang="en-US" sz="2000" dirty="0" smtClean="0"/>
              <a:t>            industry </a:t>
            </a:r>
            <a:r>
              <a:rPr lang="en-US" sz="2000" dirty="0"/>
              <a:t>and economic partners contribute to shaping the proposal of the proposed model. The focus is on </a:t>
            </a:r>
            <a:r>
              <a:rPr lang="en-US" sz="2000" dirty="0" smtClean="0"/>
              <a:t>             knowledge </a:t>
            </a:r>
            <a:r>
              <a:rPr lang="en-US" sz="2000" dirty="0"/>
              <a:t>transfer between universities and industry to attract new collaborations.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Innovation and Industry Academia Collaboration (Contd…)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just"/>
            <a:r>
              <a:rPr lang="en-US" sz="2000" dirty="0"/>
              <a:t>Transfer of knowledge plays an important role </a:t>
            </a:r>
            <a:r>
              <a:rPr lang="en-US" sz="2000" dirty="0" smtClean="0"/>
              <a:t>in                                innovation </a:t>
            </a:r>
            <a:r>
              <a:rPr lang="en-US" sz="2000" dirty="0"/>
              <a:t>and growth. Therefore emphasis on culture </a:t>
            </a:r>
            <a:r>
              <a:rPr lang="en-US" sz="2000" dirty="0" smtClean="0"/>
              <a:t>                     contributes </a:t>
            </a:r>
            <a:r>
              <a:rPr lang="en-US" sz="2000" dirty="0"/>
              <a:t>to the innovation, but the balanced way to </a:t>
            </a:r>
            <a:r>
              <a:rPr lang="en-US" sz="2000" dirty="0" smtClean="0"/>
              <a:t>                   create </a:t>
            </a:r>
            <a:r>
              <a:rPr lang="en-US" sz="2000" dirty="0"/>
              <a:t>culture leads to better transfer and exploitation of knowledge produced by universities in order to </a:t>
            </a:r>
            <a:r>
              <a:rPr lang="en-US" sz="2000" dirty="0" smtClean="0"/>
              <a:t>stimulate </a:t>
            </a:r>
            <a:r>
              <a:rPr lang="en-US" sz="2000" dirty="0"/>
              <a:t>innovation.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Publications on Entrepreneurship</a:t>
            </a:r>
            <a:endParaRPr lang="en-US" sz="2000" dirty="0"/>
          </a:p>
        </p:txBody>
      </p:sp>
      <p:pic>
        <p:nvPicPr>
          <p:cNvPr id="2052" name="Picture 4" descr="C:\Users\Diu\Desktop\3.jpg"/>
          <p:cNvPicPr>
            <a:picLocks noChangeAspect="1" noChangeArrowheads="1"/>
          </p:cNvPicPr>
          <p:nvPr/>
        </p:nvPicPr>
        <p:blipFill>
          <a:blip r:embed="rId2"/>
          <a:srcRect t="16317" b="18896"/>
          <a:stretch>
            <a:fillRect/>
          </a:stretch>
        </p:blipFill>
        <p:spPr bwMode="auto">
          <a:xfrm>
            <a:off x="2514600" y="2876550"/>
            <a:ext cx="5257800" cy="1828800"/>
          </a:xfrm>
          <a:prstGeom prst="rect">
            <a:avLst/>
          </a:prstGeom>
          <a:noFill/>
        </p:spPr>
      </p:pic>
      <p:pic>
        <p:nvPicPr>
          <p:cNvPr id="2050" name="Picture 2" descr="C:\Users\Diu\Desktop\1.jpg"/>
          <p:cNvPicPr>
            <a:picLocks noChangeAspect="1" noChangeArrowheads="1"/>
          </p:cNvPicPr>
          <p:nvPr/>
        </p:nvPicPr>
        <p:blipFill>
          <a:blip r:embed="rId3" cstate="print"/>
          <a:srcRect b="17270"/>
          <a:stretch>
            <a:fillRect/>
          </a:stretch>
        </p:blipFill>
        <p:spPr bwMode="auto">
          <a:xfrm>
            <a:off x="1752600" y="666750"/>
            <a:ext cx="3505200" cy="1752600"/>
          </a:xfrm>
          <a:prstGeom prst="rect">
            <a:avLst/>
          </a:prstGeom>
          <a:noFill/>
        </p:spPr>
      </p:pic>
      <p:pic>
        <p:nvPicPr>
          <p:cNvPr id="2051" name="Picture 3" descr="C:\Users\Diu\Desktop\2.jpg"/>
          <p:cNvPicPr>
            <a:picLocks noChangeAspect="1" noChangeArrowheads="1"/>
          </p:cNvPicPr>
          <p:nvPr/>
        </p:nvPicPr>
        <p:blipFill>
          <a:blip r:embed="rId4"/>
          <a:srcRect t="17774"/>
          <a:stretch>
            <a:fillRect/>
          </a:stretch>
        </p:blipFill>
        <p:spPr bwMode="auto">
          <a:xfrm>
            <a:off x="5257799" y="666750"/>
            <a:ext cx="3792415" cy="17625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76400" y="2495550"/>
            <a:ext cx="3581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Handbook of Entrepreneurship Development (2013)</a:t>
            </a:r>
            <a:endParaRPr lang="en-US" sz="105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2495550"/>
            <a:ext cx="3581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 smtClean="0"/>
              <a:t>Uddokta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Unnoyon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Nirdeshika</a:t>
            </a:r>
            <a:r>
              <a:rPr lang="en-US" sz="1050" b="1" dirty="0" smtClean="0"/>
              <a:t> (2014)</a:t>
            </a:r>
            <a:endParaRPr lang="en-US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4756234"/>
            <a:ext cx="3581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A Journey Towards Entrepreneurship (2016)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6890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Department of Entrepreneurship as pioneer in Bangladesh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just"/>
            <a:r>
              <a:rPr lang="en-US" sz="2000" dirty="0" smtClean="0"/>
              <a:t>The Program aims at creating graduates equipped with </a:t>
            </a:r>
            <a:r>
              <a:rPr lang="en-US" sz="2000" dirty="0" smtClean="0"/>
              <a:t>  entrepreneurial </a:t>
            </a:r>
            <a:r>
              <a:rPr lang="en-US" sz="2000" dirty="0" smtClean="0"/>
              <a:t>skills, knowledge, values and attitudes </a:t>
            </a:r>
            <a:r>
              <a:rPr lang="en-US" sz="2000" dirty="0" smtClean="0"/>
              <a:t>   for </a:t>
            </a:r>
            <a:r>
              <a:rPr lang="en-US" sz="2000" dirty="0" smtClean="0"/>
              <a:t>their businesses. After successful completion of this </a:t>
            </a:r>
            <a:r>
              <a:rPr lang="en-US" sz="2000" dirty="0" smtClean="0"/>
              <a:t>      program</a:t>
            </a:r>
            <a:r>
              <a:rPr lang="en-US" sz="2000" dirty="0" smtClean="0"/>
              <a:t>, graduates will be able to transform themselves not only as self-employed but also as creator of </a:t>
            </a:r>
            <a:r>
              <a:rPr lang="en-US" sz="2000" dirty="0" smtClean="0"/>
              <a:t>             employment </a:t>
            </a:r>
            <a:r>
              <a:rPr lang="en-US" sz="2000" dirty="0" smtClean="0"/>
              <a:t>through becoming an entrepreneur.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Department of Entrepreneurship as pioneer in Bangladesh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81200" y="1352550"/>
            <a:ext cx="6912768" cy="32766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The Program aims at creating graduates equipped with entrepreneurial skills, knowledge, values and attitudes </a:t>
            </a:r>
          </a:p>
          <a:p>
            <a:pPr algn="just"/>
            <a:r>
              <a:rPr lang="en-US" sz="2000" dirty="0" smtClean="0"/>
              <a:t>for their businesses.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Graduates will be able to transform themselves not only as self-employed but also as creator of employment </a:t>
            </a:r>
            <a:r>
              <a:rPr lang="en-US" sz="2000" dirty="0" smtClean="0"/>
              <a:t>       through </a:t>
            </a:r>
            <a:r>
              <a:rPr lang="en-US" sz="2000" dirty="0" smtClean="0"/>
              <a:t>becoming an entrepreneur.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A group of country known entrepreneurs and leading </a:t>
            </a:r>
          </a:p>
          <a:p>
            <a:pPr algn="just"/>
            <a:r>
              <a:rPr lang="en-US" sz="2000" dirty="0" smtClean="0"/>
              <a:t>academicians are offering this course through blending </a:t>
            </a:r>
          </a:p>
          <a:p>
            <a:pPr algn="just"/>
            <a:r>
              <a:rPr lang="en-US" sz="2000" dirty="0" smtClean="0"/>
              <a:t>of both theoretical and practical exposure. 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Practical Involvements of Students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819150"/>
            <a:ext cx="6912768" cy="2995737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Startup Market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Startup Fest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Global Entrepreneurship Summer Program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Global Youth Entrepreneurship Summit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Get in the Ring (GITR)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Entrepreneurship and Innovation Expo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Entrepreneurs </a:t>
            </a:r>
            <a:r>
              <a:rPr lang="en-US" sz="2000" dirty="0" err="1" smtClean="0"/>
              <a:t>MeetUp</a:t>
            </a: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Social Business Students Forum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Are You the Next Startup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DIU Social Business Design Lab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Arranging Mega </a:t>
            </a:r>
            <a:r>
              <a:rPr lang="en-US" sz="2000" dirty="0" err="1" smtClean="0"/>
              <a:t>Iftar</a:t>
            </a:r>
            <a:r>
              <a:rPr lang="en-US" sz="2000" dirty="0" smtClean="0"/>
              <a:t> for 1500+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884466"/>
            <a:ext cx="6912768" cy="46314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Measures </a:t>
            </a:r>
            <a:r>
              <a:rPr lang="en-US" dirty="0"/>
              <a:t>need to be taken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1347614"/>
            <a:ext cx="6912768" cy="367240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1600" dirty="0"/>
              <a:t>to enhance education at universities and other institutions in order to meet future needs for human resources in the industrial world </a:t>
            </a:r>
            <a:r>
              <a:rPr lang="en-US" sz="1600" dirty="0" smtClean="0"/>
              <a:t>                (</a:t>
            </a:r>
            <a:r>
              <a:rPr lang="en-US" sz="1600" dirty="0"/>
              <a:t>including strengthening basic academic skills, improving professional </a:t>
            </a:r>
            <a:r>
              <a:rPr lang="en-US" sz="1600" dirty="0" smtClean="0"/>
              <a:t> education</a:t>
            </a:r>
            <a:r>
              <a:rPr lang="en-US" sz="1600" dirty="0"/>
              <a:t>, and cooperating with the industrial world).</a:t>
            </a:r>
          </a:p>
          <a:p>
            <a:pPr algn="just">
              <a:defRPr/>
            </a:pPr>
            <a:endParaRPr lang="en-US" sz="16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1600" dirty="0"/>
              <a:t>to promote job opportunities for postdoctoral personnel in enterprises.</a:t>
            </a:r>
          </a:p>
          <a:p>
            <a:pPr algn="just">
              <a:defRPr/>
            </a:pPr>
            <a:endParaRPr lang="en-US" sz="16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1600" dirty="0"/>
              <a:t>to formulate Action plans for the collaboration of industry, academia, and government based on the Strategy for Human Resources </a:t>
            </a:r>
            <a:r>
              <a:rPr lang="en-US" sz="1600" dirty="0" smtClean="0"/>
              <a:t>             Development </a:t>
            </a:r>
            <a:r>
              <a:rPr lang="en-US" sz="1600" dirty="0"/>
              <a:t>in every fields, for example, measures for elementary </a:t>
            </a:r>
            <a:r>
              <a:rPr lang="en-US" sz="1600" dirty="0" smtClean="0"/>
              <a:t>    and </a:t>
            </a:r>
            <a:r>
              <a:rPr lang="en-US" sz="1600" dirty="0"/>
              <a:t>lower secondary students to actually experience industry through </a:t>
            </a:r>
            <a:r>
              <a:rPr lang="en-US" sz="1600" dirty="0" smtClean="0"/>
              <a:t>  presentations </a:t>
            </a:r>
            <a:r>
              <a:rPr lang="en-US" sz="1600" dirty="0"/>
              <a:t>by lecturers dispatched from the industrial world.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635896" y="771550"/>
            <a:ext cx="3004270" cy="29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Human Development</a:t>
            </a:r>
            <a:endParaRPr lang="ko-KR" alt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979712" y="1694587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Since human development is a key input to the goal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inclusive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shared economic growth and poverty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alleviation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policy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makers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including stakeholders need to put considerable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emphasis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human development.</a:t>
            </a: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Higher Education and Bangladesh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1419623"/>
            <a:ext cx="6912768" cy="3240360"/>
          </a:xfrm>
        </p:spPr>
        <p:txBody>
          <a:bodyPr/>
          <a:lstStyle/>
          <a:p>
            <a:pPr algn="just"/>
            <a:r>
              <a:rPr lang="en-US" sz="2400" dirty="0"/>
              <a:t>University Education acts as the engine of </a:t>
            </a:r>
            <a:r>
              <a:rPr lang="en-US" sz="2400" dirty="0" smtClean="0"/>
              <a:t>      growth </a:t>
            </a:r>
            <a:r>
              <a:rPr lang="en-US" sz="2400" dirty="0"/>
              <a:t>for economic and </a:t>
            </a:r>
            <a:r>
              <a:rPr lang="en-US" sz="2400" dirty="0" smtClean="0"/>
              <a:t>social development </a:t>
            </a:r>
            <a:r>
              <a:rPr lang="en-US" sz="2400" dirty="0"/>
              <a:t>of </a:t>
            </a:r>
            <a:r>
              <a:rPr lang="en-US" sz="2400" dirty="0" smtClean="0"/>
              <a:t>a nation</a:t>
            </a:r>
            <a:r>
              <a:rPr lang="en-US" sz="2400" dirty="0"/>
              <a:t>. </a:t>
            </a:r>
            <a:r>
              <a:rPr lang="en-US" sz="2400" dirty="0" smtClean="0"/>
              <a:t>Universities instil necessary </a:t>
            </a:r>
            <a:r>
              <a:rPr lang="en-US" sz="2400" dirty="0"/>
              <a:t>skills and </a:t>
            </a:r>
            <a:r>
              <a:rPr lang="en-US" sz="2400" dirty="0" smtClean="0"/>
              <a:t>   technical expertise </a:t>
            </a:r>
            <a:r>
              <a:rPr lang="en-US" sz="2400" dirty="0"/>
              <a:t>that expedite economic and </a:t>
            </a:r>
            <a:r>
              <a:rPr lang="en-US" sz="2400" dirty="0" smtClean="0"/>
              <a:t>    social </a:t>
            </a:r>
            <a:r>
              <a:rPr lang="en-US" sz="2400" dirty="0"/>
              <a:t>development.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Higher Education and </a:t>
            </a:r>
            <a:r>
              <a:rPr lang="en-US" sz="2400" dirty="0" smtClean="0"/>
              <a:t>Bangladesh (Contd…)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just"/>
            <a:r>
              <a:rPr lang="en-US" sz="2400" dirty="0"/>
              <a:t>The growth trajectory of Bangladesh economy </a:t>
            </a:r>
            <a:r>
              <a:rPr lang="en-US" sz="2400" dirty="0" smtClean="0"/>
              <a:t> requires </a:t>
            </a:r>
            <a:r>
              <a:rPr lang="en-US" sz="2400" dirty="0"/>
              <a:t>a highly skilled </a:t>
            </a:r>
            <a:r>
              <a:rPr lang="en-US" sz="2400" dirty="0" err="1"/>
              <a:t>labour</a:t>
            </a:r>
            <a:r>
              <a:rPr lang="en-US" sz="2400" dirty="0"/>
              <a:t> force equipped with the necessary technical and professional </a:t>
            </a:r>
            <a:r>
              <a:rPr lang="en-US" sz="2400" dirty="0" smtClean="0"/>
              <a:t> expertise</a:t>
            </a:r>
            <a:r>
              <a:rPr lang="en-US" sz="2400" dirty="0"/>
              <a:t>. In this backdrop, formulation of </a:t>
            </a:r>
            <a:r>
              <a:rPr lang="en-US" sz="2400" dirty="0" smtClean="0"/>
              <a:t>        strategies </a:t>
            </a:r>
            <a:r>
              <a:rPr lang="en-US" sz="2400" dirty="0"/>
              <a:t>for higher education will be </a:t>
            </a:r>
            <a:r>
              <a:rPr lang="en-US" sz="2400" dirty="0" smtClean="0"/>
              <a:t>              considered </a:t>
            </a:r>
            <a:r>
              <a:rPr lang="en-US" sz="2400" dirty="0"/>
              <a:t>with these factors in mind.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884466"/>
          </a:xfrm>
        </p:spPr>
        <p:txBody>
          <a:bodyPr/>
          <a:lstStyle/>
          <a:p>
            <a:r>
              <a:rPr lang="en-US" sz="2800" dirty="0"/>
              <a:t>Higher Education and Bangladesh (Contd…)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Growth </a:t>
            </a:r>
            <a:r>
              <a:rPr lang="en-US" b="1" dirty="0"/>
              <a:t>of the Higher Education System: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just"/>
            <a:r>
              <a:rPr lang="en-US" sz="2400" dirty="0"/>
              <a:t>Higher education was traditionally dominated </a:t>
            </a:r>
            <a:r>
              <a:rPr lang="en-US" sz="2400" dirty="0" smtClean="0"/>
              <a:t>  by </a:t>
            </a:r>
            <a:r>
              <a:rPr lang="en-US" sz="2400" dirty="0"/>
              <a:t>the public sector, but in recent years, private universities have proliferated. There are 117 </a:t>
            </a:r>
            <a:r>
              <a:rPr lang="en-US" sz="2400" dirty="0" smtClean="0"/>
              <a:t>   universities </a:t>
            </a:r>
            <a:r>
              <a:rPr lang="en-US" sz="2400" dirty="0"/>
              <a:t>in the country of which 37 are </a:t>
            </a:r>
            <a:r>
              <a:rPr lang="en-US" sz="2400" dirty="0" smtClean="0"/>
              <a:t>       public </a:t>
            </a:r>
            <a:r>
              <a:rPr lang="en-US" sz="2400" dirty="0"/>
              <a:t>and 80 are private universities. The </a:t>
            </a:r>
            <a:r>
              <a:rPr lang="en-US" sz="2400" dirty="0" smtClean="0"/>
              <a:t>      University </a:t>
            </a:r>
            <a:r>
              <a:rPr lang="en-US" sz="2400" dirty="0"/>
              <a:t>Grants Commission (UGC) is the </a:t>
            </a:r>
            <a:r>
              <a:rPr lang="en-US" sz="2400" dirty="0" smtClean="0"/>
              <a:t>     regulatory </a:t>
            </a:r>
            <a:r>
              <a:rPr lang="en-US" sz="2400" dirty="0"/>
              <a:t>body for both public and private </a:t>
            </a:r>
            <a:r>
              <a:rPr lang="en-US" sz="2400" dirty="0" smtClean="0"/>
              <a:t>       universities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Higher Education and Bangladesh (Contd…)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25452" y="1203598"/>
            <a:ext cx="6912768" cy="2995737"/>
          </a:xfrm>
        </p:spPr>
        <p:txBody>
          <a:bodyPr/>
          <a:lstStyle/>
          <a:p>
            <a:pPr algn="just"/>
            <a:r>
              <a:rPr lang="en-US" sz="2800" dirty="0"/>
              <a:t>Four streams of higher education are </a:t>
            </a:r>
            <a:r>
              <a:rPr lang="en-US" sz="2800" dirty="0" smtClean="0"/>
              <a:t>    offered </a:t>
            </a:r>
            <a:r>
              <a:rPr lang="en-US" sz="2800" dirty="0"/>
              <a:t>in Bangladesh: general </a:t>
            </a:r>
            <a:r>
              <a:rPr lang="en-US" sz="2800" dirty="0" smtClean="0"/>
              <a:t>              education</a:t>
            </a:r>
            <a:r>
              <a:rPr lang="en-US" sz="2800" dirty="0"/>
              <a:t>; science, technology, and </a:t>
            </a:r>
            <a:r>
              <a:rPr lang="en-US" sz="2800" dirty="0" smtClean="0"/>
              <a:t>      engineering </a:t>
            </a:r>
            <a:r>
              <a:rPr lang="en-US" sz="2800" dirty="0"/>
              <a:t>education; agriculture </a:t>
            </a:r>
            <a:r>
              <a:rPr lang="en-US" sz="2800" dirty="0" smtClean="0"/>
              <a:t>        education</a:t>
            </a:r>
            <a:r>
              <a:rPr lang="en-US" sz="2800" dirty="0"/>
              <a:t>; and medical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Key Strategies in University Education during the 7th </a:t>
            </a:r>
            <a:r>
              <a:rPr lang="en-US" sz="2400" dirty="0" smtClean="0"/>
              <a:t>FYP of Bangladesh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925848" y="1131590"/>
            <a:ext cx="691197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Delta Planning Learning Community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1275607"/>
            <a:ext cx="6912768" cy="3384376"/>
          </a:xfrm>
        </p:spPr>
        <p:txBody>
          <a:bodyPr/>
          <a:lstStyle/>
          <a:p>
            <a:pPr algn="just"/>
            <a:r>
              <a:rPr lang="en-US" sz="2000" dirty="0"/>
              <a:t>As the </a:t>
            </a:r>
            <a:r>
              <a:rPr lang="en-US" sz="2000" dirty="0" err="1"/>
              <a:t>GoB</a:t>
            </a:r>
            <a:r>
              <a:rPr lang="en-US" sz="2000" dirty="0"/>
              <a:t> is formulating ‘The Bangladesh </a:t>
            </a:r>
            <a:r>
              <a:rPr lang="en-US" sz="2000" dirty="0" smtClean="0"/>
              <a:t>    Delta </a:t>
            </a:r>
            <a:r>
              <a:rPr lang="en-US" sz="2000" dirty="0"/>
              <a:t>Plan 2100’ with a long term perspective, </a:t>
            </a:r>
            <a:r>
              <a:rPr lang="en-US" sz="2000" dirty="0" smtClean="0"/>
              <a:t> the </a:t>
            </a:r>
            <a:r>
              <a:rPr lang="en-US" sz="2000" dirty="0"/>
              <a:t>plan will promote holistic delta </a:t>
            </a:r>
            <a:r>
              <a:rPr lang="en-US" sz="2000" dirty="0" smtClean="0"/>
              <a:t>planning using </a:t>
            </a:r>
            <a:r>
              <a:rPr lang="en-US" sz="2000" dirty="0"/>
              <a:t>many knowledge based </a:t>
            </a:r>
            <a:r>
              <a:rPr lang="en-US" sz="2000" dirty="0" smtClean="0"/>
              <a:t>      concepts and themes </a:t>
            </a:r>
            <a:r>
              <a:rPr lang="en-US" sz="2000" dirty="0"/>
              <a:t>related to state of the art adaptive delta governance. Thus the delta planning ought to </a:t>
            </a:r>
            <a:r>
              <a:rPr lang="en-US" sz="2000" dirty="0" smtClean="0"/>
              <a:t>be    knowledge </a:t>
            </a:r>
            <a:r>
              <a:rPr lang="en-US" sz="2000" dirty="0"/>
              <a:t>based continuously.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1295</Words>
  <Application>Microsoft Office PowerPoint</Application>
  <PresentationFormat>On-screen Show (16:9)</PresentationFormat>
  <Paragraphs>95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맑은 고딕</vt:lpstr>
      <vt:lpstr>Arial</vt:lpstr>
      <vt:lpstr>Calibri</vt:lpstr>
      <vt:lpstr>inherit</vt:lpstr>
      <vt:lpstr>Wingdings</vt:lpstr>
      <vt:lpstr>Office Theme</vt:lpstr>
      <vt:lpstr>Custom Design</vt:lpstr>
      <vt:lpstr>PowerPoint Presentation</vt:lpstr>
      <vt:lpstr> SUSTAINABLE DEVELOPMENT GOAL (SDG) 4:   QUALITY EDUCATION </vt:lpstr>
      <vt:lpstr>Human Development</vt:lpstr>
      <vt:lpstr>Higher Education and Bangladesh</vt:lpstr>
      <vt:lpstr>Higher Education and Bangladesh (Contd…)</vt:lpstr>
      <vt:lpstr>Higher Education and Bangladesh (Contd…)</vt:lpstr>
      <vt:lpstr>Higher Education and Bangladesh (Contd…)</vt:lpstr>
      <vt:lpstr>Key Strategies in University Education during the 7th FYP of Bangladesh</vt:lpstr>
      <vt:lpstr>Delta Planning Learning Community</vt:lpstr>
      <vt:lpstr>Delta Planning Learning Community (Contd…)</vt:lpstr>
      <vt:lpstr>Delta Planning Learning Community (Contd…)</vt:lpstr>
      <vt:lpstr>Matching Skills and Labour Market</vt:lpstr>
      <vt:lpstr>Forms of Skills Mismatch </vt:lpstr>
      <vt:lpstr>Skill matching</vt:lpstr>
      <vt:lpstr>Industry-Academia Model</vt:lpstr>
      <vt:lpstr>Comparing Available and Required Skills in OECD Economies</vt:lpstr>
      <vt:lpstr>Curriculum development considering the   expectations of the industry </vt:lpstr>
      <vt:lpstr>Employability of student and Employability 360 degree</vt:lpstr>
      <vt:lpstr>Employability of student and Employability 360 degree (Contd…)</vt:lpstr>
      <vt:lpstr>DIU Industry Academia Lecture Series on  Entrepreneurship Development</vt:lpstr>
      <vt:lpstr>DIU Industry  Academia Lecture  Series</vt:lpstr>
      <vt:lpstr>Innovation and Industry Academia Collaboration</vt:lpstr>
      <vt:lpstr>Innovation and Industry Academia Collaboration (Contd…)</vt:lpstr>
      <vt:lpstr>Publications on Entrepreneurship</vt:lpstr>
      <vt:lpstr>Department of Entrepreneurship as pioneer in Bangladesh</vt:lpstr>
      <vt:lpstr>Department of Entrepreneurship as pioneer in Bangladesh</vt:lpstr>
      <vt:lpstr>Practical Involvements of Students</vt:lpstr>
      <vt:lpstr>Recommendations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Daffodi PC</cp:lastModifiedBy>
  <cp:revision>52</cp:revision>
  <dcterms:created xsi:type="dcterms:W3CDTF">2014-04-01T16:27:38Z</dcterms:created>
  <dcterms:modified xsi:type="dcterms:W3CDTF">2017-07-01T10:32:27Z</dcterms:modified>
</cp:coreProperties>
</file>