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7"/>
  </p:notesMasterIdLst>
  <p:sldIdLst>
    <p:sldId id="256" r:id="rId2"/>
    <p:sldId id="291" r:id="rId3"/>
    <p:sldId id="257" r:id="rId4"/>
    <p:sldId id="260" r:id="rId5"/>
    <p:sldId id="292" r:id="rId6"/>
    <p:sldId id="261" r:id="rId7"/>
    <p:sldId id="293" r:id="rId8"/>
    <p:sldId id="262" r:id="rId9"/>
    <p:sldId id="294" r:id="rId10"/>
    <p:sldId id="281" r:id="rId11"/>
    <p:sldId id="296" r:id="rId12"/>
    <p:sldId id="297" r:id="rId13"/>
    <p:sldId id="283" r:id="rId14"/>
    <p:sldId id="263" r:id="rId15"/>
    <p:sldId id="300" r:id="rId16"/>
    <p:sldId id="298" r:id="rId17"/>
    <p:sldId id="299" r:id="rId18"/>
    <p:sldId id="302" r:id="rId19"/>
    <p:sldId id="304" r:id="rId20"/>
    <p:sldId id="305" r:id="rId21"/>
    <p:sldId id="308" r:id="rId22"/>
    <p:sldId id="301" r:id="rId23"/>
    <p:sldId id="303" r:id="rId24"/>
    <p:sldId id="289" r:id="rId25"/>
    <p:sldId id="282" r:id="rId26"/>
  </p:sldIdLst>
  <p:sldSz cx="9144000" cy="5143500" type="screen16x9"/>
  <p:notesSz cx="6858000" cy="9144000"/>
  <p:embeddedFontLst>
    <p:embeddedFont>
      <p:font typeface="Open Sans" panose="020B0604020202020204" charset="0"/>
      <p:regular r:id="rId28"/>
      <p:bold r:id="rId29"/>
      <p:italic r:id="rId30"/>
      <p:boldItalic r:id="rId31"/>
    </p:embeddedFont>
    <p:embeddedFont>
      <p:font typeface="Berlin Sans FB" panose="020E0602020502020306" pitchFamily="34" charset="0"/>
      <p:regular r:id="rId32"/>
      <p:bold r:id="rId33"/>
    </p:embeddedFont>
    <p:embeddedFont>
      <p:font typeface="Calibri" panose="020F0502020204030204" pitchFamily="34" charset="0"/>
      <p:regular r:id="rId34"/>
      <p:bold r:id="rId35"/>
      <p:italic r:id="rId36"/>
      <p:boldItalic r:id="rId37"/>
    </p:embeddedFont>
    <p:embeddedFont>
      <p:font typeface="Proxima Nova Extrabold" panose="020B0604020202020204" charset="0"/>
      <p:bold r:id="rId38"/>
    </p:embeddedFont>
    <p:embeddedFont>
      <p:font typeface="Lato" panose="020F0502020204030203" pitchFamily="34" charset="0"/>
      <p:regular r:id="rId39"/>
      <p:bold r:id="rId40"/>
    </p:embeddedFont>
    <p:embeddedFont>
      <p:font typeface="Montserrat" panose="02000505000000020004" pitchFamily="2" charset="0"/>
      <p:regular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FDFDF"/>
    <a:srgbClr val="345E01"/>
    <a:srgbClr val="FF4007"/>
    <a:srgbClr val="47CFFF"/>
    <a:srgbClr val="9BF1FE"/>
    <a:srgbClr val="A3FAFF"/>
    <a:srgbClr val="A7F8FC"/>
    <a:srgbClr val="A9F6FF"/>
    <a:srgbClr val="BEFEFE"/>
    <a:srgbClr val="A4F4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2220" autoAdjust="0"/>
  </p:normalViewPr>
  <p:slideViewPr>
    <p:cSldViewPr snapToGrid="0">
      <p:cViewPr varScale="1">
        <p:scale>
          <a:sx n="86" d="100"/>
          <a:sy n="86" d="100"/>
        </p:scale>
        <p:origin x="906" y="60"/>
      </p:cViewPr>
      <p:guideLst/>
    </p:cSldViewPr>
  </p:slideViewPr>
  <p:outlineViewPr>
    <p:cViewPr>
      <p:scale>
        <a:sx n="33" d="100"/>
        <a:sy n="33" d="100"/>
      </p:scale>
      <p:origin x="0" y="-822"/>
    </p:cViewPr>
  </p:outlineViewPr>
  <p:notesTextViewPr>
    <p:cViewPr>
      <p:scale>
        <a:sx n="1" d="1"/>
        <a:sy n="1" d="1"/>
      </p:scale>
      <p:origin x="0" y="0"/>
    </p:cViewPr>
  </p:notesTextViewPr>
  <p:sorterViewPr>
    <p:cViewPr>
      <p:scale>
        <a:sx n="100" d="100"/>
        <a:sy n="100" d="100"/>
      </p:scale>
      <p:origin x="0" y="-319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2.fntdata"/><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 Id="rId20" Type="http://schemas.openxmlformats.org/officeDocument/2006/relationships/slide" Target="slides/slide19.xml"/><Relationship Id="rId41"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55124961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196863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388516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53700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4a5ed7e48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4a5ed7e48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940402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3f40e57e92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3f40e57e92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620471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427c76badb_0_4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427c76badb_0_4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146466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381724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4a5ed7e48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4a5ed7e48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45997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4e67af4093_1_3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9" name="Google Shape;259;g4e67af4093_1_3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17987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519140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4e67af4093_1_4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4e67af4093_1_4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643202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4e67af4093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4e67af4093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682200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4e67af4093_1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4e67af4093_1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178238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4e67af4093_1_4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4e67af4093_1_4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698576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4e67af4093_1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4e67af4093_1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254901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657874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4e67af4093_1_1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4e67af4093_1_1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71093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10.xml"/><Relationship Id="rId4" Type="http://schemas.openxmlformats.org/officeDocument/2006/relationships/image" Target="../media/image18.jpg"/></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10.xml"/><Relationship Id="rId4" Type="http://schemas.openxmlformats.org/officeDocument/2006/relationships/image" Target="../media/image21.jpg"/></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hyperlink" Target="http://gg.gg/entrepreneurshipdiu" TargetMode="External"/><Relationship Id="rId2" Type="http://schemas.openxmlformats.org/officeDocument/2006/relationships/image" Target="../media/image23.jp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8.png"/><Relationship Id="rId4" Type="http://schemas.openxmlformats.org/officeDocument/2006/relationships/notesSlide" Target="../notesSlides/notesSlide13.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0.xml"/><Relationship Id="rId5" Type="http://schemas.openxmlformats.org/officeDocument/2006/relationships/image" Target="../media/image6.jpg"/><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rotWithShape="1">
          <a:blip r:embed="rId3">
            <a:extLst>
              <a:ext uri="{28A0092B-C50C-407E-A947-70E740481C1C}">
                <a14:useLocalDpi xmlns:a14="http://schemas.microsoft.com/office/drawing/2010/main" val="0"/>
              </a:ext>
            </a:extLst>
          </a:blip>
          <a:srcRect l="-243" t="501" r="1082" b="-501"/>
          <a:stretch/>
        </p:blipFill>
        <p:spPr>
          <a:xfrm>
            <a:off x="-11430" y="1"/>
            <a:ext cx="9155430" cy="3945392"/>
          </a:xfrm>
          <a:prstGeom prst="rect">
            <a:avLst/>
          </a:prstGeom>
          <a:noFill/>
          <a:ln>
            <a:noFill/>
          </a:ln>
        </p:spPr>
      </p:pic>
      <p:sp>
        <p:nvSpPr>
          <p:cNvPr id="56" name="Google Shape;56;p13"/>
          <p:cNvSpPr txBox="1">
            <a:spLocks noGrp="1"/>
          </p:cNvSpPr>
          <p:nvPr>
            <p:ph type="ctrTitle"/>
          </p:nvPr>
        </p:nvSpPr>
        <p:spPr>
          <a:xfrm>
            <a:off x="0" y="-1854"/>
            <a:ext cx="9144000" cy="3928047"/>
          </a:xfrm>
          <a:prstGeom prst="rect">
            <a:avLst/>
          </a:prstGeom>
          <a:solidFill>
            <a:srgbClr val="20124D">
              <a:alpha val="65000"/>
            </a:srgbClr>
          </a:solidFill>
        </p:spPr>
        <p:txBody>
          <a:bodyPr spcFirstLastPara="1" wrap="square" lIns="91425" tIns="91425" rIns="91425" bIns="91425" anchor="ctr" anchorCtr="0">
            <a:noAutofit/>
          </a:bodyPr>
          <a:lstStyle/>
          <a:p>
            <a:pPr marL="0" lvl="0" indent="0" algn="ctr" rtl="0">
              <a:spcBef>
                <a:spcPts val="0"/>
              </a:spcBef>
              <a:spcAft>
                <a:spcPts val="0"/>
              </a:spcAft>
              <a:buNone/>
            </a:pPr>
            <a:r>
              <a:rPr lang="en" sz="3600" b="1" dirty="0" smtClean="0">
                <a:solidFill>
                  <a:schemeClr val="bg1"/>
                </a:solidFill>
                <a:latin typeface="Open Sans"/>
                <a:ea typeface="Open Sans"/>
                <a:cs typeface="Open Sans"/>
                <a:sym typeface="Open Sans"/>
              </a:rPr>
              <a:t>8th CONVOCATION CEREMONY </a:t>
            </a:r>
            <a:r>
              <a:rPr lang="en" sz="3600" b="1" dirty="0" smtClean="0">
                <a:solidFill>
                  <a:srgbClr val="FFFFFF"/>
                </a:solidFill>
                <a:latin typeface="Open Sans"/>
                <a:ea typeface="Open Sans"/>
                <a:cs typeface="Open Sans"/>
                <a:sym typeface="Open Sans"/>
              </a:rPr>
              <a:t/>
            </a:r>
            <a:br>
              <a:rPr lang="en" sz="3600" b="1" dirty="0" smtClean="0">
                <a:solidFill>
                  <a:srgbClr val="FFFFFF"/>
                </a:solidFill>
                <a:latin typeface="Open Sans"/>
                <a:ea typeface="Open Sans"/>
                <a:cs typeface="Open Sans"/>
                <a:sym typeface="Open Sans"/>
              </a:rPr>
            </a:br>
            <a:r>
              <a:rPr lang="en" sz="3600" b="1" dirty="0" smtClean="0">
                <a:solidFill>
                  <a:schemeClr val="bg1"/>
                </a:solidFill>
                <a:latin typeface="Open Sans"/>
                <a:ea typeface="Open Sans"/>
                <a:cs typeface="Open Sans"/>
                <a:sym typeface="Open Sans"/>
              </a:rPr>
              <a:t>of</a:t>
            </a:r>
            <a:r>
              <a:rPr lang="en" sz="3000" b="1" dirty="0" smtClean="0">
                <a:solidFill>
                  <a:srgbClr val="FFFFFF"/>
                </a:solidFill>
                <a:latin typeface="Open Sans"/>
                <a:ea typeface="Open Sans"/>
                <a:cs typeface="Open Sans"/>
                <a:sym typeface="Open Sans"/>
              </a:rPr>
              <a:t> </a:t>
            </a:r>
            <a:endParaRPr sz="3000" b="1" dirty="0" smtClean="0">
              <a:solidFill>
                <a:srgbClr val="FFFFFF"/>
              </a:solidFill>
              <a:latin typeface="Open Sans"/>
              <a:ea typeface="Open Sans"/>
              <a:cs typeface="Open Sans"/>
              <a:sym typeface="Open Sans"/>
            </a:endParaRPr>
          </a:p>
          <a:p>
            <a:pPr marL="0" lvl="0" indent="0" algn="ctr" rtl="0">
              <a:spcBef>
                <a:spcPts val="0"/>
              </a:spcBef>
              <a:spcAft>
                <a:spcPts val="0"/>
              </a:spcAft>
              <a:buNone/>
            </a:pPr>
            <a:r>
              <a:rPr lang="en" sz="9600" b="1" dirty="0" smtClean="0">
                <a:solidFill>
                  <a:srgbClr val="00B0F0"/>
                </a:solidFill>
                <a:latin typeface="Open Sans"/>
                <a:ea typeface="Open Sans"/>
                <a:cs typeface="Open Sans"/>
                <a:sym typeface="Open Sans"/>
              </a:rPr>
              <a:t>DIU</a:t>
            </a:r>
            <a:endParaRPr sz="9600" b="1" dirty="0">
              <a:solidFill>
                <a:srgbClr val="00B0F0"/>
              </a:solidFill>
              <a:latin typeface="Open Sans"/>
              <a:ea typeface="Open Sans"/>
              <a:cs typeface="Open Sans"/>
              <a:sym typeface="Open Sans"/>
            </a:endParaRPr>
          </a:p>
        </p:txBody>
      </p:sp>
      <p:sp>
        <p:nvSpPr>
          <p:cNvPr id="57" name="Google Shape;57;p13"/>
          <p:cNvSpPr/>
          <p:nvPr/>
        </p:nvSpPr>
        <p:spPr>
          <a:xfrm>
            <a:off x="0" y="3945394"/>
            <a:ext cx="9144000" cy="1209536"/>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8" name="Google Shape;58;p13"/>
          <p:cNvPicPr preferRelativeResize="0"/>
          <p:nvPr/>
        </p:nvPicPr>
        <p:blipFill>
          <a:blip r:embed="rId4">
            <a:extLst>
              <a:ext uri="{28A0092B-C50C-407E-A947-70E740481C1C}">
                <a14:useLocalDpi xmlns:a14="http://schemas.microsoft.com/office/drawing/2010/main" val="0"/>
              </a:ext>
            </a:extLst>
          </a:blip>
          <a:stretch>
            <a:fillRect/>
          </a:stretch>
        </p:blipFill>
        <p:spPr>
          <a:xfrm>
            <a:off x="59567" y="3974146"/>
            <a:ext cx="1247083" cy="1093333"/>
          </a:xfrm>
          <a:prstGeom prst="rect">
            <a:avLst/>
          </a:prstGeom>
          <a:noFill/>
          <a:ln>
            <a:noFill/>
          </a:ln>
        </p:spPr>
      </p:pic>
      <p:sp>
        <p:nvSpPr>
          <p:cNvPr id="59" name="Google Shape;59;p13"/>
          <p:cNvSpPr/>
          <p:nvPr/>
        </p:nvSpPr>
        <p:spPr>
          <a:xfrm>
            <a:off x="4427925" y="3969575"/>
            <a:ext cx="4693215" cy="11835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 sz="2300" b="1" i="0" u="none" strike="noStrike" cap="none" dirty="0">
                <a:solidFill>
                  <a:srgbClr val="000000"/>
                </a:solidFill>
                <a:latin typeface="Calibri"/>
                <a:ea typeface="Calibri"/>
                <a:cs typeface="Calibri"/>
                <a:sym typeface="Calibri"/>
              </a:rPr>
              <a:t>Mr. </a:t>
            </a:r>
            <a:r>
              <a:rPr lang="en" sz="2300" b="1" i="0" u="none" strike="noStrike" cap="none" smtClean="0">
                <a:solidFill>
                  <a:srgbClr val="000000"/>
                </a:solidFill>
                <a:latin typeface="Calibri"/>
                <a:ea typeface="Calibri"/>
                <a:cs typeface="Calibri"/>
                <a:sym typeface="Calibri"/>
              </a:rPr>
              <a:t>Md. </a:t>
            </a:r>
            <a:r>
              <a:rPr lang="en" sz="2300" b="1" i="0" u="none" strike="noStrike" cap="none" dirty="0">
                <a:solidFill>
                  <a:srgbClr val="000000"/>
                </a:solidFill>
                <a:latin typeface="Calibri"/>
                <a:ea typeface="Calibri"/>
                <a:cs typeface="Calibri"/>
                <a:sym typeface="Calibri"/>
              </a:rPr>
              <a:t>Sabur Khan, </a:t>
            </a:r>
            <a:endParaRPr sz="900" dirty="0"/>
          </a:p>
          <a:p>
            <a:pPr marL="0" marR="0" lvl="0" indent="0" algn="r" rtl="0">
              <a:spcBef>
                <a:spcPts val="0"/>
              </a:spcBef>
              <a:spcAft>
                <a:spcPts val="0"/>
              </a:spcAft>
              <a:buNone/>
            </a:pPr>
            <a:r>
              <a:rPr lang="en" sz="2300" b="1" i="0" u="none" strike="noStrike" cap="none" dirty="0">
                <a:solidFill>
                  <a:srgbClr val="000000"/>
                </a:solidFill>
                <a:latin typeface="Calibri"/>
                <a:ea typeface="Calibri"/>
                <a:cs typeface="Calibri"/>
                <a:sym typeface="Calibri"/>
              </a:rPr>
              <a:t>Chairman, BoT,</a:t>
            </a:r>
            <a:endParaRPr sz="2700" b="0" i="0" u="none" strike="noStrike" cap="none" dirty="0">
              <a:solidFill>
                <a:srgbClr val="000000"/>
              </a:solidFill>
              <a:latin typeface="Calibri"/>
              <a:ea typeface="Calibri"/>
              <a:cs typeface="Calibri"/>
              <a:sym typeface="Calibri"/>
            </a:endParaRPr>
          </a:p>
          <a:p>
            <a:pPr marL="0" marR="0" lvl="0" indent="0" algn="r" rtl="0">
              <a:spcBef>
                <a:spcPts val="0"/>
              </a:spcBef>
              <a:spcAft>
                <a:spcPts val="0"/>
              </a:spcAft>
              <a:buNone/>
            </a:pPr>
            <a:r>
              <a:rPr lang="en" sz="2300" b="1" i="1" u="none" strike="noStrike" cap="none" dirty="0">
                <a:solidFill>
                  <a:srgbClr val="39B54A"/>
                </a:solidFill>
                <a:latin typeface="Calibri"/>
                <a:ea typeface="Calibri"/>
                <a:cs typeface="Calibri"/>
                <a:sym typeface="Calibri"/>
              </a:rPr>
              <a:t>Daffodil</a:t>
            </a:r>
            <a:r>
              <a:rPr lang="en" sz="2300" b="1" i="1" u="none" strike="noStrike" cap="none" dirty="0">
                <a:solidFill>
                  <a:srgbClr val="000000"/>
                </a:solidFill>
                <a:latin typeface="Calibri"/>
                <a:ea typeface="Calibri"/>
                <a:cs typeface="Calibri"/>
                <a:sym typeface="Calibri"/>
              </a:rPr>
              <a:t> </a:t>
            </a:r>
            <a:r>
              <a:rPr lang="en" sz="2300" b="1" i="1" u="none" strike="noStrike" cap="none" dirty="0">
                <a:solidFill>
                  <a:srgbClr val="656669"/>
                </a:solidFill>
                <a:latin typeface="Calibri"/>
                <a:ea typeface="Calibri"/>
                <a:cs typeface="Calibri"/>
                <a:sym typeface="Calibri"/>
              </a:rPr>
              <a:t>International</a:t>
            </a:r>
            <a:r>
              <a:rPr lang="en" sz="2300" b="1" i="1" u="none" strike="noStrike" cap="none" dirty="0">
                <a:solidFill>
                  <a:srgbClr val="000000"/>
                </a:solidFill>
                <a:latin typeface="Calibri"/>
                <a:ea typeface="Calibri"/>
                <a:cs typeface="Calibri"/>
                <a:sym typeface="Calibri"/>
              </a:rPr>
              <a:t> </a:t>
            </a:r>
            <a:r>
              <a:rPr lang="en" sz="2300" b="1" i="1" u="none" strike="noStrike" cap="none" dirty="0">
                <a:solidFill>
                  <a:srgbClr val="0C4DA2"/>
                </a:solidFill>
                <a:latin typeface="Calibri"/>
                <a:ea typeface="Calibri"/>
                <a:cs typeface="Calibri"/>
                <a:sym typeface="Calibri"/>
              </a:rPr>
              <a:t>University</a:t>
            </a:r>
            <a:endParaRPr sz="2700" b="0" i="0" u="none" strike="noStrike" cap="none" dirty="0">
              <a:solidFill>
                <a:srgbClr val="0C4DA2"/>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Rectangle 2"/>
          <p:cNvSpPr/>
          <p:nvPr/>
        </p:nvSpPr>
        <p:spPr>
          <a:xfrm>
            <a:off x="0" y="3317357"/>
            <a:ext cx="9144000" cy="1406749"/>
          </a:xfrm>
          <a:prstGeom prst="rect">
            <a:avLst/>
          </a:prstGeom>
          <a:solidFill>
            <a:srgbClr val="050926">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78216" y="3370520"/>
            <a:ext cx="4260579" cy="132224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5143500"/>
          </a:xfrm>
          <a:prstGeom prst="rect">
            <a:avLst/>
          </a:prstGeom>
          <a:solidFill>
            <a:srgbClr val="1E5B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4948" y="0"/>
            <a:ext cx="7274103" cy="5137335"/>
          </a:xfrm>
          <a:prstGeom prst="rect">
            <a:avLst/>
          </a:prstGeom>
        </p:spPr>
      </p:pic>
      <p:sp>
        <p:nvSpPr>
          <p:cNvPr id="7" name="Rounded Rectangle 6"/>
          <p:cNvSpPr/>
          <p:nvPr/>
        </p:nvSpPr>
        <p:spPr>
          <a:xfrm>
            <a:off x="2457450" y="942974"/>
            <a:ext cx="4235450" cy="1019177"/>
          </a:xfrm>
          <a:prstGeom prst="roundRect">
            <a:avLst/>
          </a:prstGeom>
          <a:solidFill>
            <a:srgbClr val="6083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ounded Rectangle 8"/>
          <p:cNvSpPr/>
          <p:nvPr/>
        </p:nvSpPr>
        <p:spPr>
          <a:xfrm>
            <a:off x="3517900" y="1582313"/>
            <a:ext cx="1911351" cy="1516487"/>
          </a:xfrm>
          <a:prstGeom prst="roundRect">
            <a:avLst/>
          </a:prstGeom>
          <a:solidFill>
            <a:srgbClr val="6083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371822" y="1278727"/>
            <a:ext cx="4570482" cy="2031325"/>
          </a:xfrm>
          <a:prstGeom prst="rect">
            <a:avLst/>
          </a:prstGeom>
          <a:noFill/>
        </p:spPr>
        <p:txBody>
          <a:bodyPr wrap="none" rtlCol="0">
            <a:spAutoFit/>
          </a:bodyPr>
          <a:lstStyle/>
          <a:p>
            <a:pPr algn="ctr"/>
            <a:r>
              <a:rPr lang="en-US" sz="3000" b="1" dirty="0" smtClean="0">
                <a:solidFill>
                  <a:schemeClr val="bg1"/>
                </a:solidFill>
                <a:latin typeface="Open Sans" panose="020B0604020202020204" charset="0"/>
                <a:ea typeface="Open Sans" panose="020B0604020202020204" charset="0"/>
                <a:cs typeface="Open Sans" panose="020B0604020202020204" charset="0"/>
              </a:rPr>
              <a:t>BE AN ENTREPRENEUR </a:t>
            </a:r>
          </a:p>
          <a:p>
            <a:pPr algn="ctr"/>
            <a:r>
              <a:rPr lang="en-US" sz="3000" b="1" dirty="0" smtClean="0">
                <a:solidFill>
                  <a:schemeClr val="bg1"/>
                </a:solidFill>
                <a:latin typeface="Open Sans" panose="020B0604020202020204" charset="0"/>
                <a:ea typeface="Open Sans" panose="020B0604020202020204" charset="0"/>
                <a:cs typeface="Open Sans" panose="020B0604020202020204" charset="0"/>
              </a:rPr>
              <a:t>&amp; CREATE </a:t>
            </a:r>
          </a:p>
          <a:p>
            <a:pPr algn="ctr"/>
            <a:r>
              <a:rPr lang="en-US" sz="3000" b="1" dirty="0" smtClean="0">
                <a:solidFill>
                  <a:schemeClr val="bg1"/>
                </a:solidFill>
                <a:latin typeface="Open Sans" panose="020B0604020202020204" charset="0"/>
                <a:ea typeface="Open Sans" panose="020B0604020202020204" charset="0"/>
                <a:cs typeface="Open Sans" panose="020B0604020202020204" charset="0"/>
              </a:rPr>
              <a:t>EMPLOYMENT</a:t>
            </a:r>
          </a:p>
          <a:p>
            <a:endParaRPr lang="en-US" sz="3600" dirty="0"/>
          </a:p>
        </p:txBody>
      </p:sp>
    </p:spTree>
    <p:extLst>
      <p:ext uri="{BB962C8B-B14F-4D97-AF65-F5344CB8AC3E}">
        <p14:creationId xmlns:p14="http://schemas.microsoft.com/office/powerpoint/2010/main" val="3085733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69226"/>
            <a:ext cx="4508205" cy="2344304"/>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28" y="2473850"/>
            <a:ext cx="4433777" cy="260933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2482756"/>
            <a:ext cx="4508205" cy="2600424"/>
          </a:xfrm>
          <a:prstGeom prst="rect">
            <a:avLst/>
          </a:prstGeom>
        </p:spPr>
      </p:pic>
      <p:sp>
        <p:nvSpPr>
          <p:cNvPr id="6" name="Rectangle 5"/>
          <p:cNvSpPr/>
          <p:nvPr/>
        </p:nvSpPr>
        <p:spPr>
          <a:xfrm>
            <a:off x="74428" y="69226"/>
            <a:ext cx="4433777" cy="234430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latin typeface="Lato" panose="020F0502020204030203" pitchFamily="34" charset="0"/>
              </a:rPr>
              <a:t>HOW TO BE AN ENTREPRENEUR</a:t>
            </a:r>
            <a:endParaRPr lang="en-US" sz="3200" b="1" dirty="0">
              <a:latin typeface="Lato" panose="020F0502020204030203" pitchFamily="34" charset="0"/>
            </a:endParaRPr>
          </a:p>
        </p:txBody>
      </p:sp>
    </p:spTree>
    <p:extLst>
      <p:ext uri="{BB962C8B-B14F-4D97-AF65-F5344CB8AC3E}">
        <p14:creationId xmlns:p14="http://schemas.microsoft.com/office/powerpoint/2010/main" val="1322993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3601" r="2126" b="12675"/>
          <a:stretch/>
        </p:blipFill>
        <p:spPr>
          <a:xfrm>
            <a:off x="4263655" y="103761"/>
            <a:ext cx="4776583" cy="2412459"/>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r="1728" b="4154"/>
          <a:stretch/>
        </p:blipFill>
        <p:spPr>
          <a:xfrm>
            <a:off x="4263655" y="2626242"/>
            <a:ext cx="4796039" cy="2412686"/>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1977" r="2350" b="3897"/>
          <a:stretch/>
        </p:blipFill>
        <p:spPr>
          <a:xfrm>
            <a:off x="84305" y="2626242"/>
            <a:ext cx="4079133" cy="2419171"/>
          </a:xfrm>
          <a:prstGeom prst="rect">
            <a:avLst/>
          </a:prstGeom>
        </p:spPr>
      </p:pic>
      <p:sp>
        <p:nvSpPr>
          <p:cNvPr id="5" name="Rectangle 4"/>
          <p:cNvSpPr/>
          <p:nvPr/>
        </p:nvSpPr>
        <p:spPr>
          <a:xfrm>
            <a:off x="85060" y="95693"/>
            <a:ext cx="4082903" cy="2434856"/>
          </a:xfrm>
          <a:prstGeom prst="rect">
            <a:avLst/>
          </a:prstGeom>
          <a:solidFill>
            <a:srgbClr val="002060">
              <a:alpha val="9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latin typeface="Open Sans" panose="020B0604020202020204" charset="0"/>
                <a:ea typeface="Open Sans" panose="020B0604020202020204" charset="0"/>
                <a:cs typeface="Open Sans" panose="020B0604020202020204" charset="0"/>
              </a:rPr>
              <a:t>ENTREPRENEURSHIP DEVELOPMENT FUND (</a:t>
            </a:r>
            <a:r>
              <a:rPr lang="en-US" sz="2800" b="1" dirty="0">
                <a:latin typeface="Open Sans" panose="020B0604020202020204" charset="0"/>
                <a:ea typeface="Open Sans" panose="020B0604020202020204" charset="0"/>
                <a:cs typeface="Open Sans" panose="020B0604020202020204" charset="0"/>
              </a:rPr>
              <a:t>EDF)</a:t>
            </a:r>
          </a:p>
        </p:txBody>
      </p:sp>
    </p:spTree>
    <p:extLst>
      <p:ext uri="{BB962C8B-B14F-4D97-AF65-F5344CB8AC3E}">
        <p14:creationId xmlns:p14="http://schemas.microsoft.com/office/powerpoint/2010/main" val="2283289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20"/>
          <p:cNvSpPr txBox="1"/>
          <p:nvPr/>
        </p:nvSpPr>
        <p:spPr>
          <a:xfrm>
            <a:off x="0" y="2590381"/>
            <a:ext cx="9144000" cy="1590600"/>
          </a:xfrm>
          <a:prstGeom prst="rect">
            <a:avLst/>
          </a:prstGeom>
          <a:solidFill>
            <a:schemeClr val="bg2">
              <a:lumMod val="20000"/>
              <a:lumOff val="80000"/>
              <a:alpha val="66920"/>
            </a:schemeClr>
          </a:solidFill>
          <a:ln>
            <a:noFill/>
          </a:ln>
        </p:spPr>
        <p:txBody>
          <a:bodyPr spcFirstLastPara="1" wrap="square" lIns="91425" tIns="91425" rIns="91425" bIns="91425" anchor="ctr" anchorCtr="0">
            <a:noAutofit/>
          </a:bodyPr>
          <a:lstStyle/>
          <a:p>
            <a:pPr marL="0" lvl="0" indent="0" algn="ctr" rtl="0">
              <a:lnSpc>
                <a:spcPct val="90000"/>
              </a:lnSpc>
              <a:spcBef>
                <a:spcPts val="0"/>
              </a:spcBef>
              <a:spcAft>
                <a:spcPts val="0"/>
              </a:spcAft>
              <a:buNone/>
            </a:pPr>
            <a:r>
              <a:rPr lang="en" sz="3600" dirty="0">
                <a:solidFill>
                  <a:srgbClr val="09509E"/>
                </a:solidFill>
                <a:latin typeface="Proxima Nova Extrabold"/>
                <a:ea typeface="Proxima Nova Extrabold"/>
                <a:cs typeface="Proxima Nova Extrabold"/>
                <a:sym typeface="Proxima Nova Extrabold"/>
              </a:rPr>
              <a:t>Bangladesh Venture Capital Limited (BVCL)</a:t>
            </a:r>
            <a:endParaRPr sz="3600" dirty="0">
              <a:solidFill>
                <a:srgbClr val="09509E"/>
              </a:solidFill>
              <a:latin typeface="Proxima Nova Extrabold"/>
              <a:ea typeface="Proxima Nova Extrabold"/>
              <a:cs typeface="Proxima Nova Extrabold"/>
              <a:sym typeface="Proxima Nova Extrabold"/>
            </a:endParaRPr>
          </a:p>
        </p:txBody>
      </p:sp>
      <p:pic>
        <p:nvPicPr>
          <p:cNvPr id="101" name="Google Shape;101;p20"/>
          <p:cNvPicPr preferRelativeResize="0"/>
          <p:nvPr/>
        </p:nvPicPr>
        <p:blipFill>
          <a:blip r:embed="rId3">
            <a:alphaModFix/>
          </a:blip>
          <a:stretch>
            <a:fillRect/>
          </a:stretch>
        </p:blipFill>
        <p:spPr>
          <a:xfrm>
            <a:off x="3623650" y="693681"/>
            <a:ext cx="1896700" cy="18967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511"/>
          <a:stretch/>
        </p:blipFill>
        <p:spPr>
          <a:xfrm>
            <a:off x="0" y="9525"/>
            <a:ext cx="9144000" cy="3709907"/>
          </a:xfrm>
          <a:prstGeom prst="rect">
            <a:avLst/>
          </a:prstGeom>
        </p:spPr>
      </p:pic>
      <p:sp>
        <p:nvSpPr>
          <p:cNvPr id="7" name="Rectangle 6"/>
          <p:cNvSpPr/>
          <p:nvPr/>
        </p:nvSpPr>
        <p:spPr>
          <a:xfrm>
            <a:off x="0" y="0"/>
            <a:ext cx="9144000" cy="5143500"/>
          </a:xfrm>
          <a:prstGeom prst="rect">
            <a:avLst/>
          </a:prstGeom>
          <a:solidFill>
            <a:srgbClr val="00206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p:nvGrpSpPr>
        <p:grpSpPr>
          <a:xfrm>
            <a:off x="313408" y="4071885"/>
            <a:ext cx="8520600" cy="1262112"/>
            <a:chOff x="582141" y="38839"/>
            <a:chExt cx="8520600" cy="1262112"/>
          </a:xfrm>
        </p:grpSpPr>
        <p:sp>
          <p:nvSpPr>
            <p:cNvPr id="8" name="Google Shape;236;p23"/>
            <p:cNvSpPr txBox="1">
              <a:spLocks/>
            </p:cNvSpPr>
            <p:nvPr/>
          </p:nvSpPr>
          <p:spPr>
            <a:xfrm>
              <a:off x="1438214" y="123056"/>
              <a:ext cx="7053943" cy="117789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endParaRPr lang="en-US" dirty="0">
                <a:solidFill>
                  <a:schemeClr val="bg1"/>
                </a:solidFill>
                <a:latin typeface="Lato" panose="020F0502020204030203" pitchFamily="34" charset="0"/>
                <a:ea typeface="Twentieth Century"/>
                <a:cs typeface="Twentieth Century"/>
                <a:sym typeface="Twentieth Century"/>
              </a:endParaRPr>
            </a:p>
          </p:txBody>
        </p:sp>
        <p:sp>
          <p:nvSpPr>
            <p:cNvPr id="9" name="Rounded Rectangle 8"/>
            <p:cNvSpPr/>
            <p:nvPr/>
          </p:nvSpPr>
          <p:spPr>
            <a:xfrm>
              <a:off x="582141" y="38839"/>
              <a:ext cx="8520600" cy="698417"/>
            </a:xfrm>
            <a:prstGeom prst="roundRect">
              <a:avLst>
                <a:gd name="adj" fmla="val 50000"/>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ato" panose="020F0502020204030203" pitchFamily="34" charset="0"/>
              </a:endParaRPr>
            </a:p>
          </p:txBody>
        </p:sp>
      </p:grpSp>
      <p:sp>
        <p:nvSpPr>
          <p:cNvPr id="6" name="TextBox 5"/>
          <p:cNvSpPr txBox="1"/>
          <p:nvPr/>
        </p:nvSpPr>
        <p:spPr>
          <a:xfrm>
            <a:off x="658605" y="4199578"/>
            <a:ext cx="7830207" cy="461665"/>
          </a:xfrm>
          <a:prstGeom prst="rect">
            <a:avLst/>
          </a:prstGeom>
          <a:noFill/>
        </p:spPr>
        <p:txBody>
          <a:bodyPr wrap="square" rtlCol="0">
            <a:spAutoFit/>
          </a:bodyPr>
          <a:lstStyle/>
          <a:p>
            <a:pPr algn="ctr"/>
            <a:r>
              <a:rPr lang="en-US" sz="2400" b="1" dirty="0">
                <a:solidFill>
                  <a:schemeClr val="bg1"/>
                </a:solidFill>
                <a:latin typeface="Lato" panose="020F0502020204030203" pitchFamily="34" charset="0"/>
              </a:rPr>
              <a:t>Collect Your Copy: </a:t>
            </a:r>
            <a:r>
              <a:rPr lang="en-US" sz="2400" dirty="0">
                <a:solidFill>
                  <a:srgbClr val="002060"/>
                </a:solidFill>
                <a:latin typeface="Lato" panose="020F0502020204030203" pitchFamily="34" charset="0"/>
                <a:hlinkClick r:id="rId3"/>
              </a:rPr>
              <a:t>http://</a:t>
            </a:r>
            <a:r>
              <a:rPr lang="en-US" sz="2400" dirty="0" smtClean="0">
                <a:solidFill>
                  <a:srgbClr val="002060"/>
                </a:solidFill>
                <a:latin typeface="Lato" panose="020F0502020204030203" pitchFamily="34" charset="0"/>
                <a:hlinkClick r:id="rId3"/>
              </a:rPr>
              <a:t>gg.gg/entrepreneurshipdiu</a:t>
            </a:r>
            <a:r>
              <a:rPr lang="en-US" sz="2400" dirty="0" smtClean="0">
                <a:solidFill>
                  <a:srgbClr val="002060"/>
                </a:solidFill>
                <a:latin typeface="Lato" panose="020F0502020204030203" pitchFamily="34" charset="0"/>
              </a:rPr>
              <a:t>  </a:t>
            </a:r>
            <a:endParaRPr lang="en-US" sz="2400" dirty="0">
              <a:solidFill>
                <a:srgbClr val="002060"/>
              </a:solidFill>
              <a:latin typeface="Lato" panose="020F0502020204030203" pitchFamily="34" charset="0"/>
            </a:endParaRPr>
          </a:p>
        </p:txBody>
      </p:sp>
    </p:spTree>
    <p:extLst>
      <p:ext uri="{BB962C8B-B14F-4D97-AF65-F5344CB8AC3E}">
        <p14:creationId xmlns:p14="http://schemas.microsoft.com/office/powerpoint/2010/main" val="3554609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0500" y="0"/>
            <a:ext cx="5143500" cy="5143500"/>
          </a:xfrm>
          <a:prstGeom prst="rect">
            <a:avLst/>
          </a:prstGeom>
        </p:spPr>
      </p:pic>
      <p:sp>
        <p:nvSpPr>
          <p:cNvPr id="6" name="Rectangle 5"/>
          <p:cNvSpPr/>
          <p:nvPr/>
        </p:nvSpPr>
        <p:spPr>
          <a:xfrm>
            <a:off x="0" y="0"/>
            <a:ext cx="4000500" cy="51435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21061" y="131336"/>
            <a:ext cx="3846388" cy="4818580"/>
          </a:xfrm>
          <a:prstGeom prst="rect">
            <a:avLst/>
          </a:prstGeom>
          <a:solidFill>
            <a:schemeClr val="tx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tx1"/>
              </a:solidFill>
            </a:endParaRPr>
          </a:p>
        </p:txBody>
      </p:sp>
      <p:sp>
        <p:nvSpPr>
          <p:cNvPr id="5" name="TextBox 4"/>
          <p:cNvSpPr txBox="1"/>
          <p:nvPr/>
        </p:nvSpPr>
        <p:spPr>
          <a:xfrm>
            <a:off x="297147" y="692039"/>
            <a:ext cx="3463392" cy="3693319"/>
          </a:xfrm>
          <a:prstGeom prst="rect">
            <a:avLst/>
          </a:prstGeom>
          <a:noFill/>
        </p:spPr>
        <p:txBody>
          <a:bodyPr wrap="square" rtlCol="0">
            <a:spAutoFit/>
          </a:bodyPr>
          <a:lstStyle/>
          <a:p>
            <a:pPr algn="just"/>
            <a:r>
              <a:rPr lang="en-US" sz="1800" b="1" dirty="0">
                <a:solidFill>
                  <a:schemeClr val="tx1"/>
                </a:solidFill>
              </a:rPr>
              <a:t>Warren Edward Buffett</a:t>
            </a:r>
            <a:r>
              <a:rPr lang="en-US" sz="1800" dirty="0">
                <a:solidFill>
                  <a:schemeClr val="tx1"/>
                </a:solidFill>
              </a:rPr>
              <a:t> is an American business magnate, investor, speaker and philanthropist who serves as the chairman and CEO of Berkshire Hathaway. He is considered one of the most successful investors in the world and has a net worth of US$84.9 billion as of February 12, 2019, making him the third wealthiest person in the world</a:t>
            </a:r>
          </a:p>
          <a:p>
            <a:pPr algn="just"/>
            <a:endParaRPr lang="en-US" sz="1800" dirty="0"/>
          </a:p>
        </p:txBody>
      </p:sp>
      <p:sp>
        <p:nvSpPr>
          <p:cNvPr id="4" name="TextBox 3"/>
          <p:cNvSpPr txBox="1"/>
          <p:nvPr/>
        </p:nvSpPr>
        <p:spPr>
          <a:xfrm>
            <a:off x="32925" y="4924734"/>
            <a:ext cx="5838939" cy="246221"/>
          </a:xfrm>
          <a:prstGeom prst="rect">
            <a:avLst/>
          </a:prstGeom>
          <a:noFill/>
        </p:spPr>
        <p:txBody>
          <a:bodyPr wrap="square" rtlCol="0">
            <a:spAutoFit/>
          </a:bodyPr>
          <a:lstStyle/>
          <a:p>
            <a:r>
              <a:rPr lang="en-US" sz="1000" dirty="0">
                <a:solidFill>
                  <a:schemeClr val="tx2">
                    <a:lumMod val="50000"/>
                  </a:schemeClr>
                </a:solidFill>
              </a:rPr>
              <a:t>Source: https://www.cagrfunds.com/blog/learning-warren-buffet-letter-1/</a:t>
            </a:r>
          </a:p>
        </p:txBody>
      </p:sp>
    </p:spTree>
    <p:extLst>
      <p:ext uri="{BB962C8B-B14F-4D97-AF65-F5344CB8AC3E}">
        <p14:creationId xmlns:p14="http://schemas.microsoft.com/office/powerpoint/2010/main" val="915091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3999" cy="51435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dirty="0">
              <a:solidFill>
                <a:schemeClr val="bg1"/>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19" y="0"/>
            <a:ext cx="5056509" cy="5143500"/>
          </a:xfrm>
          <a:prstGeom prst="rect">
            <a:avLst/>
          </a:prstGeom>
        </p:spPr>
      </p:pic>
      <p:sp>
        <p:nvSpPr>
          <p:cNvPr id="8" name="TextBox 7"/>
          <p:cNvSpPr txBox="1"/>
          <p:nvPr/>
        </p:nvSpPr>
        <p:spPr>
          <a:xfrm>
            <a:off x="5193586" y="450017"/>
            <a:ext cx="3667874" cy="323165"/>
          </a:xfrm>
          <a:prstGeom prst="rect">
            <a:avLst/>
          </a:prstGeom>
          <a:noFill/>
        </p:spPr>
        <p:txBody>
          <a:bodyPr wrap="square" rtlCol="0">
            <a:spAutoFit/>
          </a:bodyPr>
          <a:lstStyle/>
          <a:p>
            <a:pPr algn="just"/>
            <a:endParaRPr lang="en-US" sz="1500" dirty="0">
              <a:solidFill>
                <a:schemeClr val="tx1"/>
              </a:solidFill>
            </a:endParaRPr>
          </a:p>
        </p:txBody>
      </p:sp>
      <p:sp>
        <p:nvSpPr>
          <p:cNvPr id="5" name="Rectangle 4"/>
          <p:cNvSpPr/>
          <p:nvPr/>
        </p:nvSpPr>
        <p:spPr>
          <a:xfrm>
            <a:off x="5179776" y="120319"/>
            <a:ext cx="3846388" cy="4818580"/>
          </a:xfrm>
          <a:prstGeom prst="rect">
            <a:avLst/>
          </a:prstGeom>
          <a:solidFill>
            <a:srgbClr val="CA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tx1"/>
              </a:solidFill>
            </a:endParaRPr>
          </a:p>
        </p:txBody>
      </p:sp>
      <p:sp>
        <p:nvSpPr>
          <p:cNvPr id="7" name="TextBox 6"/>
          <p:cNvSpPr txBox="1"/>
          <p:nvPr/>
        </p:nvSpPr>
        <p:spPr>
          <a:xfrm>
            <a:off x="5369195" y="257830"/>
            <a:ext cx="3463392" cy="4478149"/>
          </a:xfrm>
          <a:prstGeom prst="rect">
            <a:avLst/>
          </a:prstGeom>
          <a:noFill/>
        </p:spPr>
        <p:txBody>
          <a:bodyPr wrap="square" rtlCol="0">
            <a:spAutoFit/>
          </a:bodyPr>
          <a:lstStyle/>
          <a:p>
            <a:pPr algn="just"/>
            <a:r>
              <a:rPr lang="en-US" sz="1500" b="1" dirty="0" smtClean="0">
                <a:solidFill>
                  <a:schemeClr val="tx1"/>
                </a:solidFill>
              </a:rPr>
              <a:t>Richard Branson </a:t>
            </a:r>
            <a:r>
              <a:rPr lang="en-US" sz="1500" dirty="0">
                <a:solidFill>
                  <a:schemeClr val="tx1"/>
                </a:solidFill>
              </a:rPr>
              <a:t>is an English business magnate, investor, author and philanthropist. He founded the Virgin Group, which controls more than 400 companies.</a:t>
            </a:r>
          </a:p>
          <a:p>
            <a:pPr algn="just"/>
            <a:endParaRPr lang="en-US" sz="1500" dirty="0">
              <a:solidFill>
                <a:schemeClr val="tx1"/>
              </a:solidFill>
            </a:endParaRPr>
          </a:p>
          <a:p>
            <a:pPr algn="just"/>
            <a:r>
              <a:rPr lang="en-US" sz="1500" dirty="0">
                <a:solidFill>
                  <a:schemeClr val="tx1"/>
                </a:solidFill>
              </a:rPr>
              <a:t>His first business venture, at the age of 16, was a magazine called Student. In 1970, he set up a mail-order record business. He opened a chain of record stores, Virgin Records later known as Virgin Megastores in 1972. Branson's Virgin brand grew rapidly during the 1980s, as he set up Virgin Atlantic airline &amp; expanded the Virgin Records music label. </a:t>
            </a:r>
            <a:endParaRPr lang="en-US" sz="1500" dirty="0" smtClean="0">
              <a:solidFill>
                <a:schemeClr val="tx1"/>
              </a:solidFill>
            </a:endParaRPr>
          </a:p>
          <a:p>
            <a:pPr algn="just"/>
            <a:endParaRPr lang="en-US" sz="1500" dirty="0">
              <a:solidFill>
                <a:schemeClr val="tx1"/>
              </a:solidFill>
            </a:endParaRPr>
          </a:p>
          <a:p>
            <a:pPr algn="just"/>
            <a:r>
              <a:rPr lang="en-US" sz="1500" dirty="0">
                <a:solidFill>
                  <a:schemeClr val="tx1"/>
                </a:solidFill>
              </a:rPr>
              <a:t>In June 2018, Forbes listed Branson's estimated net worth at US$5.1 billion.</a:t>
            </a:r>
          </a:p>
        </p:txBody>
      </p:sp>
      <p:sp>
        <p:nvSpPr>
          <p:cNvPr id="9" name="TextBox 8"/>
          <p:cNvSpPr txBox="1"/>
          <p:nvPr/>
        </p:nvSpPr>
        <p:spPr>
          <a:xfrm>
            <a:off x="2004948" y="4924734"/>
            <a:ext cx="7722949" cy="246221"/>
          </a:xfrm>
          <a:prstGeom prst="rect">
            <a:avLst/>
          </a:prstGeom>
          <a:noFill/>
        </p:spPr>
        <p:txBody>
          <a:bodyPr wrap="square" rtlCol="0">
            <a:spAutoFit/>
          </a:bodyPr>
          <a:lstStyle/>
          <a:p>
            <a:r>
              <a:rPr lang="en-US" sz="1000" dirty="0">
                <a:solidFill>
                  <a:schemeClr val="tx2">
                    <a:lumMod val="50000"/>
                  </a:schemeClr>
                </a:solidFill>
              </a:rPr>
              <a:t>Source: https://static1.squarespace.com/static/5705b523356fb026ac048e1a/t/57081a2559827ec1cb0fb6f7/1461352592670/</a:t>
            </a:r>
          </a:p>
        </p:txBody>
      </p:sp>
    </p:spTree>
    <p:extLst>
      <p:ext uri="{BB962C8B-B14F-4D97-AF65-F5344CB8AC3E}">
        <p14:creationId xmlns:p14="http://schemas.microsoft.com/office/powerpoint/2010/main" val="160763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38543"/>
          <a:stretch/>
        </p:blipFill>
        <p:spPr>
          <a:xfrm>
            <a:off x="4403834" y="0"/>
            <a:ext cx="4740166" cy="5144537"/>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r="61659"/>
          <a:stretch/>
        </p:blipFill>
        <p:spPr>
          <a:xfrm>
            <a:off x="-9281" y="0"/>
            <a:ext cx="4413115" cy="5143500"/>
          </a:xfrm>
          <a:prstGeom prst="rect">
            <a:avLst/>
          </a:prstGeom>
        </p:spPr>
      </p:pic>
      <p:sp>
        <p:nvSpPr>
          <p:cNvPr id="9" name="Rectangle 8"/>
          <p:cNvSpPr/>
          <p:nvPr/>
        </p:nvSpPr>
        <p:spPr>
          <a:xfrm>
            <a:off x="110044" y="120319"/>
            <a:ext cx="3846388" cy="481858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tx1"/>
              </a:solidFill>
            </a:endParaRPr>
          </a:p>
        </p:txBody>
      </p:sp>
      <p:sp>
        <p:nvSpPr>
          <p:cNvPr id="10" name="TextBox 9"/>
          <p:cNvSpPr txBox="1"/>
          <p:nvPr/>
        </p:nvSpPr>
        <p:spPr>
          <a:xfrm>
            <a:off x="301542" y="257830"/>
            <a:ext cx="3463392" cy="4539704"/>
          </a:xfrm>
          <a:prstGeom prst="rect">
            <a:avLst/>
          </a:prstGeom>
          <a:noFill/>
        </p:spPr>
        <p:txBody>
          <a:bodyPr wrap="square" rtlCol="0">
            <a:spAutoFit/>
          </a:bodyPr>
          <a:lstStyle/>
          <a:p>
            <a:pPr algn="just"/>
            <a:r>
              <a:rPr lang="en-US" sz="1700" b="1" dirty="0">
                <a:solidFill>
                  <a:schemeClr val="tx1"/>
                </a:solidFill>
              </a:rPr>
              <a:t>Jack Ma Yun </a:t>
            </a:r>
            <a:r>
              <a:rPr lang="en-US" sz="1700" dirty="0" smtClean="0">
                <a:solidFill>
                  <a:schemeClr val="tx1"/>
                </a:solidFill>
              </a:rPr>
              <a:t>is </a:t>
            </a:r>
            <a:r>
              <a:rPr lang="en-US" sz="1700" dirty="0">
                <a:solidFill>
                  <a:schemeClr val="tx1"/>
                </a:solidFill>
              </a:rPr>
              <a:t>a Chinese business magnate, investor, and philanthropist. He is the co-founder and executive chairman of the </a:t>
            </a:r>
            <a:r>
              <a:rPr lang="en-US" sz="1700" dirty="0" err="1">
                <a:solidFill>
                  <a:schemeClr val="tx1"/>
                </a:solidFill>
              </a:rPr>
              <a:t>Alibaba</a:t>
            </a:r>
            <a:r>
              <a:rPr lang="en-US" sz="1700" dirty="0">
                <a:solidFill>
                  <a:schemeClr val="tx1"/>
                </a:solidFill>
              </a:rPr>
              <a:t> Group, a multinational technology conglomerate. as of January 2019, he is one of China's richest men with a net worth of US$36.2 billion, as well as one of the wealthiest people in the </a:t>
            </a:r>
            <a:r>
              <a:rPr lang="en-US" sz="1700" dirty="0" smtClean="0">
                <a:solidFill>
                  <a:schemeClr val="tx1"/>
                </a:solidFill>
              </a:rPr>
              <a:t>world</a:t>
            </a:r>
          </a:p>
          <a:p>
            <a:pPr algn="just"/>
            <a:endParaRPr lang="en-US" sz="1700" dirty="0">
              <a:solidFill>
                <a:schemeClr val="tx1"/>
              </a:solidFill>
            </a:endParaRPr>
          </a:p>
          <a:p>
            <a:pPr algn="just"/>
            <a:r>
              <a:rPr lang="en-US" sz="1700" dirty="0"/>
              <a:t>Ma resigned from the position of the CEO of </a:t>
            </a:r>
            <a:r>
              <a:rPr lang="en-US" sz="1700" dirty="0" err="1"/>
              <a:t>Alibaba</a:t>
            </a:r>
            <a:r>
              <a:rPr lang="en-US" sz="1700" dirty="0"/>
              <a:t> Group and reportedly decided to eventually resign as chairman to focus on philanthropy.</a:t>
            </a:r>
          </a:p>
        </p:txBody>
      </p:sp>
      <p:sp>
        <p:nvSpPr>
          <p:cNvPr id="6" name="TextBox 5"/>
          <p:cNvSpPr txBox="1"/>
          <p:nvPr/>
        </p:nvSpPr>
        <p:spPr>
          <a:xfrm>
            <a:off x="21908" y="4924734"/>
            <a:ext cx="7722949" cy="246221"/>
          </a:xfrm>
          <a:prstGeom prst="rect">
            <a:avLst/>
          </a:prstGeom>
          <a:noFill/>
        </p:spPr>
        <p:txBody>
          <a:bodyPr wrap="square" rtlCol="0">
            <a:spAutoFit/>
          </a:bodyPr>
          <a:lstStyle/>
          <a:p>
            <a:r>
              <a:rPr lang="en-US" sz="1000" dirty="0">
                <a:solidFill>
                  <a:schemeClr val="tx2">
                    <a:lumMod val="50000"/>
                  </a:schemeClr>
                </a:solidFill>
              </a:rPr>
              <a:t>Source: https://thriveglobal.com/stories/jack-ma-davos-sleep-habits-key-success-emotional-intelligence-benefits//</a:t>
            </a:r>
          </a:p>
        </p:txBody>
      </p:sp>
    </p:spTree>
    <p:extLst>
      <p:ext uri="{BB962C8B-B14F-4D97-AF65-F5344CB8AC3E}">
        <p14:creationId xmlns:p14="http://schemas.microsoft.com/office/powerpoint/2010/main" val="3451742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22"/>
          <p:cNvSpPr/>
          <p:nvPr/>
        </p:nvSpPr>
        <p:spPr>
          <a:xfrm>
            <a:off x="0" y="-7050"/>
            <a:ext cx="9144000" cy="5157600"/>
          </a:xfrm>
          <a:prstGeom prst="rect">
            <a:avLst/>
          </a:prstGeom>
          <a:solidFill>
            <a:schemeClr val="bg2">
              <a:lumMod val="60000"/>
              <a:lumOff val="40000"/>
              <a:alpha val="630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 name="Google Shape;237;p23"/>
          <p:cNvGrpSpPr/>
          <p:nvPr/>
        </p:nvGrpSpPr>
        <p:grpSpPr>
          <a:xfrm>
            <a:off x="453000" y="1723442"/>
            <a:ext cx="8238000" cy="2694937"/>
            <a:chOff x="453000" y="1437000"/>
            <a:chExt cx="8238000" cy="2694937"/>
          </a:xfrm>
        </p:grpSpPr>
        <p:sp>
          <p:nvSpPr>
            <p:cNvPr id="38" name="Google Shape;238;p23"/>
            <p:cNvSpPr/>
            <p:nvPr/>
          </p:nvSpPr>
          <p:spPr>
            <a:xfrm>
              <a:off x="453000" y="1437000"/>
              <a:ext cx="8238000" cy="2667900"/>
            </a:xfrm>
            <a:prstGeom prst="roundRect">
              <a:avLst>
                <a:gd name="adj" fmla="val 50000"/>
              </a:avLst>
            </a:prstGeom>
            <a:solidFill>
              <a:srgbClr val="00B0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39;p23"/>
            <p:cNvSpPr txBox="1"/>
            <p:nvPr/>
          </p:nvSpPr>
          <p:spPr>
            <a:xfrm>
              <a:off x="3147744" y="1754204"/>
              <a:ext cx="690000" cy="1028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600" dirty="0">
                  <a:solidFill>
                    <a:srgbClr val="002060"/>
                  </a:solidFill>
                  <a:latin typeface="Twentieth Century"/>
                  <a:ea typeface="Twentieth Century"/>
                  <a:cs typeface="Twentieth Century"/>
                  <a:sym typeface="Twentieth Century"/>
                </a:rPr>
                <a:t>“</a:t>
              </a:r>
              <a:endParaRPr sz="9600" dirty="0">
                <a:solidFill>
                  <a:srgbClr val="002060"/>
                </a:solidFill>
                <a:latin typeface="Twentieth Century"/>
                <a:ea typeface="Twentieth Century"/>
                <a:cs typeface="Twentieth Century"/>
                <a:sym typeface="Twentieth Century"/>
              </a:endParaRPr>
            </a:p>
          </p:txBody>
        </p:sp>
        <p:sp>
          <p:nvSpPr>
            <p:cNvPr id="40" name="Google Shape;240;p23"/>
            <p:cNvSpPr txBox="1"/>
            <p:nvPr/>
          </p:nvSpPr>
          <p:spPr>
            <a:xfrm>
              <a:off x="3719244" y="1934537"/>
              <a:ext cx="4134805" cy="1326000"/>
            </a:xfrm>
            <a:prstGeom prst="rect">
              <a:avLst/>
            </a:prstGeom>
            <a:noFill/>
            <a:ln>
              <a:noFill/>
            </a:ln>
          </p:spPr>
          <p:txBody>
            <a:bodyPr spcFirstLastPara="1" wrap="square" lIns="91425" tIns="91425" rIns="91425" bIns="91425" anchor="t" anchorCtr="0">
              <a:noAutofit/>
            </a:bodyPr>
            <a:lstStyle/>
            <a:p>
              <a:pPr lvl="0" algn="just"/>
              <a:r>
                <a:rPr lang="en-US" sz="1600" dirty="0">
                  <a:solidFill>
                    <a:schemeClr val="tx1"/>
                  </a:solidFill>
                  <a:latin typeface="Montserrat"/>
                  <a:ea typeface="Montserrat"/>
                  <a:cs typeface="Montserrat"/>
                  <a:sym typeface="Montserrat"/>
                </a:rPr>
                <a:t>When You Feel Like Giving Up Your Dream, Force Yourself To Work Another Day, Another Week, A Year. You’ll Be Amazed What happens When You Don’t Give </a:t>
              </a:r>
              <a:r>
                <a:rPr lang="en-US" sz="1600" dirty="0" smtClean="0">
                  <a:solidFill>
                    <a:schemeClr val="tx1"/>
                  </a:solidFill>
                  <a:latin typeface="Montserrat"/>
                  <a:ea typeface="Montserrat"/>
                  <a:cs typeface="Montserrat"/>
                  <a:sym typeface="Montserrat"/>
                </a:rPr>
                <a:t>Up.</a:t>
              </a:r>
              <a:r>
                <a:rPr lang="en" sz="900" dirty="0" smtClean="0">
                  <a:solidFill>
                    <a:schemeClr val="tx1"/>
                  </a:solidFill>
                  <a:latin typeface="Montserrat"/>
                  <a:ea typeface="Montserrat"/>
                  <a:cs typeface="Montserrat"/>
                  <a:sym typeface="Montserrat"/>
                </a:rPr>
                <a:t> </a:t>
              </a:r>
              <a:endParaRPr sz="900" dirty="0">
                <a:solidFill>
                  <a:schemeClr val="tx1"/>
                </a:solidFill>
                <a:latin typeface="Montserrat"/>
                <a:ea typeface="Montserrat"/>
                <a:cs typeface="Montserrat"/>
                <a:sym typeface="Montserrat"/>
              </a:endParaRPr>
            </a:p>
          </p:txBody>
        </p:sp>
        <p:sp>
          <p:nvSpPr>
            <p:cNvPr id="41" name="Google Shape;241;p23"/>
            <p:cNvSpPr txBox="1"/>
            <p:nvPr/>
          </p:nvSpPr>
          <p:spPr>
            <a:xfrm>
              <a:off x="7582620" y="3103837"/>
              <a:ext cx="690000" cy="1028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600" dirty="0">
                  <a:solidFill>
                    <a:srgbClr val="002060"/>
                  </a:solidFill>
                  <a:latin typeface="Twentieth Century"/>
                  <a:ea typeface="Twentieth Century"/>
                  <a:cs typeface="Twentieth Century"/>
                  <a:sym typeface="Twentieth Century"/>
                </a:rPr>
                <a:t>”</a:t>
              </a:r>
              <a:endParaRPr sz="9600" dirty="0">
                <a:solidFill>
                  <a:srgbClr val="002060"/>
                </a:solidFill>
                <a:latin typeface="Twentieth Century"/>
                <a:ea typeface="Twentieth Century"/>
                <a:cs typeface="Twentieth Century"/>
                <a:sym typeface="Twentieth Century"/>
              </a:endParaRPr>
            </a:p>
          </p:txBody>
        </p:sp>
        <p:sp>
          <p:nvSpPr>
            <p:cNvPr id="42" name="Google Shape;242;p23"/>
            <p:cNvSpPr txBox="1"/>
            <p:nvPr/>
          </p:nvSpPr>
          <p:spPr>
            <a:xfrm>
              <a:off x="5376970" y="3427956"/>
              <a:ext cx="2319300" cy="509525"/>
            </a:xfrm>
            <a:prstGeom prst="rect">
              <a:avLst/>
            </a:prstGeom>
            <a:noFill/>
            <a:ln>
              <a:noFill/>
            </a:ln>
          </p:spPr>
          <p:txBody>
            <a:bodyPr spcFirstLastPara="1" wrap="square" lIns="91425" tIns="91425" rIns="91425" bIns="91425" anchor="t" anchorCtr="0">
              <a:noAutofit/>
            </a:bodyPr>
            <a:lstStyle/>
            <a:p>
              <a:pPr marL="457200" lvl="0" algn="ctr"/>
              <a:r>
                <a:rPr lang="en" sz="2200" b="1" dirty="0">
                  <a:solidFill>
                    <a:schemeClr val="tx1"/>
                  </a:solidFill>
                  <a:latin typeface="Calibri" panose="020F0502020204030204" pitchFamily="34" charset="0"/>
                  <a:ea typeface="Twentieth Century"/>
                  <a:cs typeface="Calibri" panose="020F0502020204030204" pitchFamily="34" charset="0"/>
                  <a:sym typeface="Twentieth Century"/>
                </a:rPr>
                <a:t>-</a:t>
              </a:r>
              <a:r>
                <a:rPr lang="en" sz="2200" b="1" dirty="0" smtClean="0">
                  <a:solidFill>
                    <a:schemeClr val="tx1"/>
                  </a:solidFill>
                  <a:latin typeface="Calibri" panose="020F0502020204030204" pitchFamily="34" charset="0"/>
                  <a:ea typeface="Twentieth Century"/>
                  <a:cs typeface="Calibri" panose="020F0502020204030204" pitchFamily="34" charset="0"/>
                  <a:sym typeface="Twentieth Century"/>
                </a:rPr>
                <a:t> </a:t>
              </a:r>
              <a:r>
                <a:rPr lang="en-US" sz="2200" b="1" dirty="0">
                  <a:solidFill>
                    <a:schemeClr val="tx1"/>
                  </a:solidFill>
                  <a:latin typeface="Calibri" panose="020F0502020204030204" pitchFamily="34" charset="0"/>
                  <a:ea typeface="Twentieth Century"/>
                  <a:cs typeface="Calibri" panose="020F0502020204030204" pitchFamily="34" charset="0"/>
                  <a:sym typeface="Twentieth Century"/>
                </a:rPr>
                <a:t>Nick </a:t>
              </a:r>
              <a:r>
                <a:rPr lang="en-US" sz="2200" b="1" dirty="0" err="1">
                  <a:solidFill>
                    <a:schemeClr val="tx1"/>
                  </a:solidFill>
                  <a:latin typeface="Calibri" panose="020F0502020204030204" pitchFamily="34" charset="0"/>
                  <a:ea typeface="Twentieth Century"/>
                  <a:cs typeface="Calibri" panose="020F0502020204030204" pitchFamily="34" charset="0"/>
                  <a:sym typeface="Twentieth Century"/>
                </a:rPr>
                <a:t>Vujicic</a:t>
              </a:r>
              <a:endParaRPr sz="2200" b="1" dirty="0">
                <a:solidFill>
                  <a:schemeClr val="tx1"/>
                </a:solidFill>
                <a:latin typeface="Calibri" panose="020F0502020204030204" pitchFamily="34" charset="0"/>
                <a:ea typeface="Twentieth Century"/>
                <a:cs typeface="Calibri" panose="020F0502020204030204" pitchFamily="34" charset="0"/>
                <a:sym typeface="Twentieth Century"/>
              </a:endParaRPr>
            </a:p>
          </p:txBody>
        </p:sp>
      </p:grpSp>
      <p:grpSp>
        <p:nvGrpSpPr>
          <p:cNvPr id="12" name="Group 11"/>
          <p:cNvGrpSpPr/>
          <p:nvPr/>
        </p:nvGrpSpPr>
        <p:grpSpPr>
          <a:xfrm>
            <a:off x="280170" y="349831"/>
            <a:ext cx="8520600" cy="1262112"/>
            <a:chOff x="582141" y="38839"/>
            <a:chExt cx="8520600" cy="1262112"/>
          </a:xfrm>
        </p:grpSpPr>
        <p:sp>
          <p:nvSpPr>
            <p:cNvPr id="14" name="Google Shape;236;p23"/>
            <p:cNvSpPr txBox="1">
              <a:spLocks/>
            </p:cNvSpPr>
            <p:nvPr/>
          </p:nvSpPr>
          <p:spPr>
            <a:xfrm>
              <a:off x="1438214" y="123056"/>
              <a:ext cx="7053943" cy="117789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endParaRPr lang="en-US" dirty="0">
                <a:solidFill>
                  <a:schemeClr val="bg1"/>
                </a:solidFill>
                <a:latin typeface="Lato" panose="020F0502020204030203" pitchFamily="34" charset="0"/>
                <a:ea typeface="Twentieth Century"/>
                <a:cs typeface="Twentieth Century"/>
                <a:sym typeface="Twentieth Century"/>
              </a:endParaRPr>
            </a:p>
          </p:txBody>
        </p:sp>
        <p:sp>
          <p:nvSpPr>
            <p:cNvPr id="13" name="Rounded Rectangle 12"/>
            <p:cNvSpPr/>
            <p:nvPr/>
          </p:nvSpPr>
          <p:spPr>
            <a:xfrm>
              <a:off x="582141" y="38839"/>
              <a:ext cx="8520600" cy="656917"/>
            </a:xfrm>
            <a:prstGeom prst="roundRect">
              <a:avLst>
                <a:gd name="adj" fmla="val 50000"/>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ato" panose="020F0502020204030203" pitchFamily="34" charset="0"/>
              </a:endParaRPr>
            </a:p>
          </p:txBody>
        </p:sp>
      </p:grpSp>
      <p:sp>
        <p:nvSpPr>
          <p:cNvPr id="43" name="Oval 42"/>
          <p:cNvSpPr/>
          <p:nvPr/>
        </p:nvSpPr>
        <p:spPr>
          <a:xfrm>
            <a:off x="452999" y="1723442"/>
            <a:ext cx="2694744" cy="26679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p:nvPicPr>
        <p:blipFill rotWithShape="1">
          <a:blip r:embed="rId3">
            <a:extLst>
              <a:ext uri="{BEBA8EAE-BF5A-486C-A8C5-ECC9F3942E4B}">
                <a14:imgProps xmlns:a14="http://schemas.microsoft.com/office/drawing/2010/main">
                  <a14:imgLayer r:embed="rId4">
                    <a14:imgEffect>
                      <a14:backgroundRemoval t="0" b="97813" l="38875" r="100000">
                        <a14:foregroundMark x1="46563" y1="10521" x2="49000" y2="4583"/>
                        <a14:foregroundMark x1="49125" y1="4271" x2="52312" y2="4688"/>
                        <a14:foregroundMark x1="52375" y1="5313" x2="53438" y2="8542"/>
                        <a14:foregroundMark x1="52688" y1="15104" x2="54500" y2="20208"/>
                        <a14:foregroundMark x1="46438" y1="10833" x2="49938" y2="18750"/>
                        <a14:foregroundMark x1="50000" y1="19167" x2="50813" y2="22917"/>
                        <a14:foregroundMark x1="62313" y1="44896" x2="66500" y2="50313"/>
                        <a14:foregroundMark x1="50375" y1="11875" x2="62375" y2="52604"/>
                        <a14:foregroundMark x1="97188" y1="2188" x2="99938" y2="6458"/>
                        <a14:foregroundMark x1="99750" y1="7083" x2="98313" y2="12292"/>
                        <a14:foregroundMark x1="93750" y1="3854" x2="96875" y2="2292"/>
                        <a14:foregroundMark x1="93563" y1="8854" x2="94000" y2="15000"/>
                        <a14:foregroundMark x1="93438" y1="15417" x2="91000" y2="23333"/>
                        <a14:foregroundMark x1="98000" y1="13438" x2="95063" y2="21875"/>
                        <a14:foregroundMark x1="88938" y1="32604" x2="86188" y2="41146"/>
                        <a14:foregroundMark x1="83438" y1="45417" x2="81750" y2="47604"/>
                        <a14:foregroundMark x1="96750" y1="9583" x2="85188" y2="53750"/>
                        <a14:foregroundMark x1="86438" y1="59792" x2="84313" y2="63646"/>
                        <a14:foregroundMark x1="85250" y1="68958" x2="85438" y2="80208"/>
                        <a14:foregroundMark x1="85438" y1="69479" x2="85625" y2="79271"/>
                        <a14:foregroundMark x1="85000" y1="93125" x2="84563" y2="97083"/>
                        <a14:foregroundMark x1="76625" y1="36458" x2="76688" y2="40104"/>
                        <a14:foregroundMark x1="73000" y1="23125" x2="74563" y2="25000"/>
                        <a14:foregroundMark x1="73125" y1="22604" x2="74438" y2="23229"/>
                        <a14:foregroundMark x1="67875" y1="40625" x2="69688" y2="46146"/>
                      </a14:backgroundRemoval>
                    </a14:imgEffect>
                  </a14:imgLayer>
                </a14:imgProps>
              </a:ext>
              <a:ext uri="{28A0092B-C50C-407E-A947-70E740481C1C}">
                <a14:useLocalDpi xmlns:a14="http://schemas.microsoft.com/office/drawing/2010/main" val="0"/>
              </a:ext>
            </a:extLst>
          </a:blip>
          <a:srcRect l="39371" t="-17182" r="-8581" b="2235"/>
          <a:stretch/>
        </p:blipFill>
        <p:spPr>
          <a:xfrm>
            <a:off x="442366" y="1725327"/>
            <a:ext cx="2686050" cy="2676525"/>
          </a:xfrm>
          <a:prstGeom prst="ellipse">
            <a:avLst/>
          </a:prstGeom>
        </p:spPr>
      </p:pic>
      <p:sp>
        <p:nvSpPr>
          <p:cNvPr id="36" name="Google Shape;236;p23"/>
          <p:cNvSpPr txBox="1">
            <a:spLocks/>
          </p:cNvSpPr>
          <p:nvPr/>
        </p:nvSpPr>
        <p:spPr>
          <a:xfrm>
            <a:off x="280170" y="366081"/>
            <a:ext cx="85206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en-US" dirty="0">
                <a:solidFill>
                  <a:srgbClr val="F3F3F3"/>
                </a:solidFill>
                <a:latin typeface="Lato" panose="020F0502020204030203" pitchFamily="34" charset="0"/>
                <a:ea typeface="Twentieth Century"/>
                <a:cs typeface="Twentieth Century"/>
                <a:sym typeface="Twentieth Century"/>
              </a:rPr>
              <a:t>Don’t Feel Handicapped, Take Challenge &amp;</a:t>
            </a:r>
            <a:r>
              <a:rPr lang="en-US" dirty="0" smtClean="0">
                <a:solidFill>
                  <a:srgbClr val="F3F3F3"/>
                </a:solidFill>
                <a:latin typeface="Lato" panose="020F0502020204030203" pitchFamily="34" charset="0"/>
                <a:ea typeface="Twentieth Century"/>
                <a:cs typeface="Twentieth Century"/>
                <a:sym typeface="Twentieth Century"/>
              </a:rPr>
              <a:t> </a:t>
            </a:r>
            <a:r>
              <a:rPr lang="en-US" dirty="0">
                <a:solidFill>
                  <a:srgbClr val="F3F3F3"/>
                </a:solidFill>
                <a:latin typeface="Lato" panose="020F0502020204030203" pitchFamily="34" charset="0"/>
                <a:ea typeface="Twentieth Century"/>
                <a:cs typeface="Twentieth Century"/>
                <a:sym typeface="Twentieth Century"/>
              </a:rPr>
              <a:t>Win!</a:t>
            </a:r>
          </a:p>
        </p:txBody>
      </p:sp>
    </p:spTree>
    <p:extLst>
      <p:ext uri="{BB962C8B-B14F-4D97-AF65-F5344CB8AC3E}">
        <p14:creationId xmlns:p14="http://schemas.microsoft.com/office/powerpoint/2010/main" val="3096312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9AF0FF"/>
            </a:gs>
            <a:gs pos="65000">
              <a:srgbClr val="BEFEFE"/>
            </a:gs>
          </a:gsLst>
          <a:lin ang="0" scaled="1"/>
          <a:tileRect/>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25893" b="1"/>
          <a:stretch/>
        </p:blipFill>
        <p:spPr>
          <a:xfrm>
            <a:off x="1" y="1013552"/>
            <a:ext cx="9143999" cy="4129948"/>
          </a:xfrm>
          <a:prstGeom prst="rect">
            <a:avLst/>
          </a:prstGeom>
        </p:spPr>
      </p:pic>
      <p:sp>
        <p:nvSpPr>
          <p:cNvPr id="11" name="Rectangle 10"/>
          <p:cNvSpPr/>
          <p:nvPr/>
        </p:nvSpPr>
        <p:spPr>
          <a:xfrm>
            <a:off x="6599104" y="738131"/>
            <a:ext cx="1696597" cy="848299"/>
          </a:xfrm>
          <a:prstGeom prst="rect">
            <a:avLst/>
          </a:prstGeom>
          <a:solidFill>
            <a:srgbClr val="B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980283" y="1013552"/>
            <a:ext cx="879513" cy="305718"/>
          </a:xfrm>
          <a:prstGeom prst="rect">
            <a:avLst/>
          </a:prstGeom>
          <a:solidFill>
            <a:srgbClr val="A3F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046603" y="140413"/>
            <a:ext cx="7050794" cy="707886"/>
          </a:xfrm>
          <a:prstGeom prst="rect">
            <a:avLst/>
          </a:prstGeom>
          <a:noFill/>
        </p:spPr>
        <p:txBody>
          <a:bodyPr wrap="square" rtlCol="0">
            <a:spAutoFit/>
          </a:bodyPr>
          <a:lstStyle/>
          <a:p>
            <a:pPr algn="ctr"/>
            <a:r>
              <a:rPr lang="en-US" sz="4000" b="1" dirty="0">
                <a:solidFill>
                  <a:srgbClr val="0070C0"/>
                </a:solidFill>
                <a:latin typeface="Lato" panose="020F0502020204030203" pitchFamily="34" charset="0"/>
              </a:rPr>
              <a:t>CONGRATULATION </a:t>
            </a:r>
            <a:r>
              <a:rPr lang="en-US" sz="4000" b="1" dirty="0" smtClean="0">
                <a:solidFill>
                  <a:srgbClr val="0070C0"/>
                </a:solidFill>
                <a:latin typeface="Lato" panose="020F0502020204030203" pitchFamily="34" charset="0"/>
              </a:rPr>
              <a:t>!!!</a:t>
            </a:r>
            <a:endParaRPr lang="en-US" sz="4000" b="1" dirty="0">
              <a:solidFill>
                <a:srgbClr val="0070C0"/>
              </a:solidFill>
              <a:latin typeface="Lato" panose="020F0502020204030203" pitchFamily="34" charset="0"/>
            </a:endParaRPr>
          </a:p>
        </p:txBody>
      </p:sp>
    </p:spTree>
    <p:extLst>
      <p:ext uri="{BB962C8B-B14F-4D97-AF65-F5344CB8AC3E}">
        <p14:creationId xmlns:p14="http://schemas.microsoft.com/office/powerpoint/2010/main" val="3185760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7" name="Title 6"/>
          <p:cNvSpPr>
            <a:spLocks noGrp="1"/>
          </p:cNvSpPr>
          <p:nvPr>
            <p:ph type="title"/>
          </p:nvPr>
        </p:nvSpPr>
        <p:spPr/>
        <p:txBody>
          <a:bodyPr/>
          <a:lstStyle/>
          <a:p>
            <a:endParaRPr lang="en-US"/>
          </a:p>
        </p:txBody>
      </p:sp>
      <p:pic>
        <p:nvPicPr>
          <p:cNvPr id="8" name="Born Without Arms and Legs - Nick Vujicic Inspires Millions of Peopl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
        <p:nvSpPr>
          <p:cNvPr id="2" name="Rectangle 1"/>
          <p:cNvSpPr/>
          <p:nvPr/>
        </p:nvSpPr>
        <p:spPr>
          <a:xfrm>
            <a:off x="0" y="-20547"/>
            <a:ext cx="9144000" cy="534256"/>
          </a:xfrm>
          <a:prstGeom prst="rect">
            <a:avLst/>
          </a:prstGeom>
          <a:solidFill>
            <a:srgbClr val="085581"/>
          </a:solidFill>
          <a:ln>
            <a:noFill/>
          </a:ln>
          <a:effectLst>
            <a:reflection stA="0" endPos="65000" dist="50800" dir="5400000" sy="-100000" algn="bl" rotWithShape="0"/>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a:p>
            <a:pPr algn="ctr"/>
            <a:r>
              <a:rPr lang="en-US" sz="1600" b="1" dirty="0" smtClean="0">
                <a:solidFill>
                  <a:schemeClr val="bg1"/>
                </a:solidFill>
                <a:latin typeface="Calibri" panose="020F0502020204030204" pitchFamily="34" charset="0"/>
                <a:cs typeface="Calibri" panose="020F0502020204030204" pitchFamily="34" charset="0"/>
              </a:rPr>
              <a:t>Born </a:t>
            </a:r>
            <a:r>
              <a:rPr lang="en-US" sz="1600" b="1" dirty="0">
                <a:solidFill>
                  <a:schemeClr val="bg1"/>
                </a:solidFill>
                <a:latin typeface="Calibri" panose="020F0502020204030204" pitchFamily="34" charset="0"/>
                <a:cs typeface="Calibri" panose="020F0502020204030204" pitchFamily="34" charset="0"/>
              </a:rPr>
              <a:t>Without Arms &amp;</a:t>
            </a:r>
            <a:r>
              <a:rPr lang="en-US" sz="1600" b="1" dirty="0" smtClean="0">
                <a:solidFill>
                  <a:schemeClr val="bg1"/>
                </a:solidFill>
                <a:latin typeface="Calibri" panose="020F0502020204030204" pitchFamily="34" charset="0"/>
                <a:cs typeface="Calibri" panose="020F0502020204030204" pitchFamily="34" charset="0"/>
              </a:rPr>
              <a:t> </a:t>
            </a:r>
            <a:r>
              <a:rPr lang="en-US" sz="1600" b="1" dirty="0">
                <a:solidFill>
                  <a:schemeClr val="bg1"/>
                </a:solidFill>
                <a:latin typeface="Calibri" panose="020F0502020204030204" pitchFamily="34" charset="0"/>
                <a:cs typeface="Calibri" panose="020F0502020204030204" pitchFamily="34" charset="0"/>
              </a:rPr>
              <a:t>Legs - Nick </a:t>
            </a:r>
            <a:r>
              <a:rPr lang="en-US" sz="1600" b="1" dirty="0" err="1">
                <a:solidFill>
                  <a:schemeClr val="bg1"/>
                </a:solidFill>
                <a:latin typeface="Calibri" panose="020F0502020204030204" pitchFamily="34" charset="0"/>
                <a:cs typeface="Calibri" panose="020F0502020204030204" pitchFamily="34" charset="0"/>
              </a:rPr>
              <a:t>Vujicic</a:t>
            </a:r>
            <a:r>
              <a:rPr lang="en-US" sz="1600" b="1" dirty="0">
                <a:solidFill>
                  <a:schemeClr val="bg1"/>
                </a:solidFill>
                <a:latin typeface="Calibri" panose="020F0502020204030204" pitchFamily="34" charset="0"/>
                <a:cs typeface="Calibri" panose="020F0502020204030204" pitchFamily="34" charset="0"/>
              </a:rPr>
              <a:t> Inspires Millions of </a:t>
            </a:r>
            <a:r>
              <a:rPr lang="en-US" sz="1600" b="1" dirty="0" smtClean="0">
                <a:solidFill>
                  <a:schemeClr val="bg1"/>
                </a:solidFill>
                <a:latin typeface="Calibri" panose="020F0502020204030204" pitchFamily="34" charset="0"/>
                <a:cs typeface="Calibri" panose="020F0502020204030204" pitchFamily="34" charset="0"/>
              </a:rPr>
              <a:t>People</a:t>
            </a:r>
          </a:p>
          <a:p>
            <a:pPr algn="ctr"/>
            <a:r>
              <a:rPr lang="en-US" b="1" dirty="0">
                <a:solidFill>
                  <a:schemeClr val="tx2">
                    <a:lumMod val="25000"/>
                  </a:schemeClr>
                </a:solidFill>
              </a:rPr>
              <a:t>Source:</a:t>
            </a:r>
            <a:r>
              <a:rPr lang="en-US" dirty="0">
                <a:solidFill>
                  <a:schemeClr val="tx2">
                    <a:lumMod val="25000"/>
                  </a:schemeClr>
                </a:solidFill>
              </a:rPr>
              <a:t> </a:t>
            </a:r>
            <a:r>
              <a:rPr lang="en-US" dirty="0">
                <a:solidFill>
                  <a:schemeClr val="accent5">
                    <a:lumMod val="40000"/>
                    <a:lumOff val="60000"/>
                  </a:schemeClr>
                </a:solidFill>
              </a:rPr>
              <a:t>https://www.youtube.com/watch?v=o9SE6IlYHp8</a:t>
            </a:r>
          </a:p>
          <a:p>
            <a:pPr algn="ctr"/>
            <a:endParaRPr lang="en-US" dirty="0"/>
          </a:p>
        </p:txBody>
      </p:sp>
    </p:spTree>
    <p:extLst>
      <p:ext uri="{BB962C8B-B14F-4D97-AF65-F5344CB8AC3E}">
        <p14:creationId xmlns:p14="http://schemas.microsoft.com/office/powerpoint/2010/main" val="2314845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 presetClass="mediacall" presetSubtype="0" fill="hold" nodeType="withEffect">
                                  <p:stCondLst>
                                    <p:cond delay="0"/>
                                  </p:stCondLst>
                                  <p:childTnLst>
                                    <p:cmd type="call" cmd="playFrom(0.0)">
                                      <p:cBhvr>
                                        <p:cTn id="9" dur="7637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8"/>
                </p:tgtEl>
              </p:cMediaNode>
            </p:video>
            <p:seq concurrent="1" nextAc="seek">
              <p:cTn id="11" restart="whenNotActive" fill="hold" evtFilter="cancelBubble" nodeType="interactiveSeq">
                <p:stCondLst>
                  <p:cond evt="onClick" delay="0">
                    <p:tgtEl>
                      <p:spTgt spid="8"/>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8"/>
                                        </p:tgtEl>
                                      </p:cBhvr>
                                    </p:cmd>
                                  </p:childTnLst>
                                </p:cTn>
                              </p:par>
                            </p:childTnLst>
                          </p:cTn>
                        </p:par>
                      </p:childTnLst>
                    </p:cTn>
                  </p:par>
                </p:childTnLst>
              </p:cTn>
              <p:nextCondLst>
                <p:cond evt="onClick" delay="0">
                  <p:tgtEl>
                    <p:spTgt spid="8"/>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b="13993"/>
          <a:stretch/>
        </p:blipFill>
        <p:spPr>
          <a:xfrm>
            <a:off x="0" y="703953"/>
            <a:ext cx="9144000" cy="4434104"/>
          </a:xfrm>
          <a:prstGeom prst="rect">
            <a:avLst/>
          </a:prstGeom>
        </p:spPr>
      </p:pic>
      <p:sp>
        <p:nvSpPr>
          <p:cNvPr id="7" name="Rectangle 6"/>
          <p:cNvSpPr/>
          <p:nvPr/>
        </p:nvSpPr>
        <p:spPr>
          <a:xfrm>
            <a:off x="0" y="0"/>
            <a:ext cx="9144000" cy="847355"/>
          </a:xfrm>
          <a:prstGeom prst="rect">
            <a:avLst/>
          </a:prstGeom>
          <a:solidFill>
            <a:srgbClr val="005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p:nvGrpSpPr>
        <p:grpSpPr>
          <a:xfrm>
            <a:off x="843643" y="391019"/>
            <a:ext cx="7456714" cy="1208376"/>
            <a:chOff x="1145614" y="92575"/>
            <a:chExt cx="7456714" cy="1208376"/>
          </a:xfrm>
        </p:grpSpPr>
        <p:sp>
          <p:nvSpPr>
            <p:cNvPr id="2" name="Rounded Rectangle 1"/>
            <p:cNvSpPr/>
            <p:nvPr/>
          </p:nvSpPr>
          <p:spPr>
            <a:xfrm>
              <a:off x="1145614" y="92575"/>
              <a:ext cx="7456714" cy="656917"/>
            </a:xfrm>
            <a:prstGeom prst="roundRect">
              <a:avLst>
                <a:gd name="adj" fmla="val 50000"/>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ato" panose="020F0502020204030203" pitchFamily="34" charset="0"/>
              </a:endParaRPr>
            </a:p>
          </p:txBody>
        </p:sp>
        <p:sp>
          <p:nvSpPr>
            <p:cNvPr id="8" name="Google Shape;236;p23"/>
            <p:cNvSpPr txBox="1">
              <a:spLocks/>
            </p:cNvSpPr>
            <p:nvPr/>
          </p:nvSpPr>
          <p:spPr>
            <a:xfrm>
              <a:off x="1438214" y="123056"/>
              <a:ext cx="7053943" cy="117789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en-US" dirty="0" smtClean="0">
                  <a:solidFill>
                    <a:schemeClr val="bg1"/>
                  </a:solidFill>
                  <a:latin typeface="Lato" panose="020F0502020204030203" pitchFamily="34" charset="0"/>
                  <a:ea typeface="Twentieth Century"/>
                  <a:cs typeface="Twentieth Century"/>
                  <a:sym typeface="Twentieth Century"/>
                </a:rPr>
                <a:t>UPDATE &amp; UPGRADE IN TECHNOLOGY </a:t>
              </a:r>
              <a:endParaRPr lang="en-US" dirty="0">
                <a:solidFill>
                  <a:schemeClr val="bg1"/>
                </a:solidFill>
                <a:latin typeface="Lato" panose="020F0502020204030203" pitchFamily="34" charset="0"/>
                <a:ea typeface="Twentieth Century"/>
                <a:cs typeface="Twentieth Century"/>
                <a:sym typeface="Twentieth Century"/>
              </a:endParaRPr>
            </a:p>
          </p:txBody>
        </p:sp>
      </p:grpSp>
    </p:spTree>
    <p:extLst>
      <p:ext uri="{BB962C8B-B14F-4D97-AF65-F5344CB8AC3E}">
        <p14:creationId xmlns:p14="http://schemas.microsoft.com/office/powerpoint/2010/main" val="3331791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5143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6347" y="105104"/>
            <a:ext cx="4514363" cy="4918840"/>
          </a:xfrm>
          <a:prstGeom prst="rect">
            <a:avLst/>
          </a:prstGeom>
        </p:spPr>
      </p:pic>
      <p:sp>
        <p:nvSpPr>
          <p:cNvPr id="6" name="Rectangle 5"/>
          <p:cNvSpPr/>
          <p:nvPr/>
        </p:nvSpPr>
        <p:spPr>
          <a:xfrm>
            <a:off x="115614" y="105103"/>
            <a:ext cx="4267200" cy="4918841"/>
          </a:xfrm>
          <a:prstGeom prst="rect">
            <a:avLst/>
          </a:prstGeom>
          <a:solidFill>
            <a:srgbClr val="CFC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788961" y="1577271"/>
            <a:ext cx="2928426" cy="1815882"/>
          </a:xfrm>
          <a:prstGeom prst="rect">
            <a:avLst/>
          </a:prstGeom>
          <a:noFill/>
        </p:spPr>
        <p:txBody>
          <a:bodyPr wrap="square" rtlCol="0">
            <a:spAutoFit/>
          </a:bodyPr>
          <a:lstStyle/>
          <a:p>
            <a:r>
              <a:rPr lang="en-US" sz="2800" b="1" dirty="0" smtClean="0">
                <a:latin typeface="Lato" panose="020F0502020204030203" pitchFamily="34" charset="0"/>
              </a:rPr>
              <a:t>Don’t Become a Slave of Technology &amp; Modernization</a:t>
            </a:r>
            <a:endParaRPr lang="en-US" sz="2800" b="1" dirty="0">
              <a:latin typeface="Lato" panose="020F0502020204030203" pitchFamily="34" charset="0"/>
            </a:endParaRPr>
          </a:p>
        </p:txBody>
      </p:sp>
    </p:spTree>
    <p:extLst>
      <p:ext uri="{BB962C8B-B14F-4D97-AF65-F5344CB8AC3E}">
        <p14:creationId xmlns:p14="http://schemas.microsoft.com/office/powerpoint/2010/main" val="3361768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pic>
        <p:nvPicPr>
          <p:cNvPr id="1028" name="Picture 4" descr="Oranges, Log, Tribe, Orange Tree Trunk, Fruit"/>
          <p:cNvPicPr>
            <a:picLocks noChangeAspect="1" noChangeArrowheads="1"/>
          </p:cNvPicPr>
          <p:nvPr/>
        </p:nvPicPr>
        <p:blipFill rotWithShape="1">
          <a:blip r:embed="rId3">
            <a:extLst>
              <a:ext uri="{28A0092B-C50C-407E-A947-70E740481C1C}">
                <a14:useLocalDpi xmlns:a14="http://schemas.microsoft.com/office/drawing/2010/main" val="0"/>
              </a:ext>
            </a:extLst>
          </a:blip>
          <a:srcRect l="11708" t="-147" r="7682" b="147"/>
          <a:stretch/>
        </p:blipFill>
        <p:spPr bwMode="auto">
          <a:xfrm>
            <a:off x="132201" y="887603"/>
            <a:ext cx="4384715" cy="412507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wilted tree during daytime"/>
          <p:cNvPicPr>
            <a:picLocks noChangeAspect="1" noChangeArrowheads="1"/>
          </p:cNvPicPr>
          <p:nvPr/>
        </p:nvPicPr>
        <p:blipFill rotWithShape="1">
          <a:blip r:embed="rId4">
            <a:extLst>
              <a:ext uri="{28A0092B-C50C-407E-A947-70E740481C1C}">
                <a14:useLocalDpi xmlns:a14="http://schemas.microsoft.com/office/drawing/2010/main" val="0"/>
              </a:ext>
            </a:extLst>
          </a:blip>
          <a:srcRect l="20188" t="-148" r="5134" b="1328"/>
          <a:stretch/>
        </p:blipFill>
        <p:spPr bwMode="auto">
          <a:xfrm>
            <a:off x="4649117" y="887603"/>
            <a:ext cx="4362681" cy="4125074"/>
          </a:xfrm>
          <a:prstGeom prst="rect">
            <a:avLst/>
          </a:prstGeom>
          <a:noFill/>
          <a:extLst>
            <a:ext uri="{909E8E84-426E-40DD-AFC4-6F175D3DCCD1}">
              <a14:hiddenFill xmlns:a14="http://schemas.microsoft.com/office/drawing/2010/main">
                <a:solidFill>
                  <a:srgbClr val="FFFFFF"/>
                </a:solidFill>
              </a14:hiddenFill>
            </a:ext>
          </a:extLst>
        </p:spPr>
      </p:pic>
      <p:sp>
        <p:nvSpPr>
          <p:cNvPr id="227" name="Google Shape;227;p22"/>
          <p:cNvSpPr/>
          <p:nvPr/>
        </p:nvSpPr>
        <p:spPr>
          <a:xfrm>
            <a:off x="0" y="0"/>
            <a:ext cx="9144000" cy="5143500"/>
          </a:xfrm>
          <a:prstGeom prst="rect">
            <a:avLst/>
          </a:prstGeom>
          <a:solidFill>
            <a:schemeClr val="bg2">
              <a:lumMod val="60000"/>
              <a:lumOff val="40000"/>
              <a:alpha val="1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6" name="Group 5"/>
          <p:cNvGrpSpPr/>
          <p:nvPr/>
        </p:nvGrpSpPr>
        <p:grpSpPr>
          <a:xfrm>
            <a:off x="834839" y="-219426"/>
            <a:ext cx="7562451" cy="1100775"/>
            <a:chOff x="1145614" y="-300783"/>
            <a:chExt cx="7456714" cy="1177895"/>
          </a:xfrm>
        </p:grpSpPr>
        <p:sp>
          <p:nvSpPr>
            <p:cNvPr id="7" name="Rounded Rectangle 6"/>
            <p:cNvSpPr/>
            <p:nvPr/>
          </p:nvSpPr>
          <p:spPr>
            <a:xfrm>
              <a:off x="1145614" y="83207"/>
              <a:ext cx="7456714" cy="656917"/>
            </a:xfrm>
            <a:prstGeom prst="roundRect">
              <a:avLst>
                <a:gd name="adj" fmla="val 50000"/>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Lato" panose="020F0502020204030203" pitchFamily="34" charset="0"/>
              </a:endParaRPr>
            </a:p>
          </p:txBody>
        </p:sp>
        <p:sp>
          <p:nvSpPr>
            <p:cNvPr id="8" name="Google Shape;236;p23"/>
            <p:cNvSpPr txBox="1">
              <a:spLocks/>
            </p:cNvSpPr>
            <p:nvPr/>
          </p:nvSpPr>
          <p:spPr>
            <a:xfrm>
              <a:off x="1425403" y="-300783"/>
              <a:ext cx="7053943" cy="117789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endParaRPr lang="en-US" sz="2400" dirty="0">
                <a:solidFill>
                  <a:schemeClr val="bg1"/>
                </a:solidFill>
                <a:latin typeface="Lato" panose="020F0502020204030203" pitchFamily="34" charset="0"/>
                <a:ea typeface="Twentieth Century"/>
                <a:cs typeface="Twentieth Century"/>
                <a:sym typeface="Twentieth Century"/>
              </a:endParaRPr>
            </a:p>
          </p:txBody>
        </p:sp>
      </p:grpSp>
      <p:sp>
        <p:nvSpPr>
          <p:cNvPr id="14" name="Google Shape;229;p22"/>
          <p:cNvSpPr txBox="1">
            <a:spLocks noGrp="1"/>
          </p:cNvSpPr>
          <p:nvPr>
            <p:ph type="title"/>
          </p:nvPr>
        </p:nvSpPr>
        <p:spPr>
          <a:xfrm>
            <a:off x="1503884" y="145676"/>
            <a:ext cx="6383389" cy="549946"/>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600" b="1" dirty="0" smtClean="0">
                <a:solidFill>
                  <a:schemeClr val="bg1"/>
                </a:solidFill>
                <a:latin typeface="Lato" panose="020F0502020204030203" pitchFamily="34" charset="0"/>
                <a:sym typeface="Twentieth Century"/>
              </a:rPr>
              <a:t>INCREASE YOUR PRODUCTIVITY</a:t>
            </a:r>
            <a:endParaRPr lang="en-US" sz="2600" b="1" dirty="0">
              <a:solidFill>
                <a:schemeClr val="bg1"/>
              </a:solidFill>
              <a:latin typeface="Lato" panose="020F0502020204030203" pitchFamily="34" charset="0"/>
              <a:sym typeface="Twentieth Century"/>
            </a:endParaRPr>
          </a:p>
        </p:txBody>
      </p:sp>
    </p:spTree>
    <p:extLst>
      <p:ext uri="{BB962C8B-B14F-4D97-AF65-F5344CB8AC3E}">
        <p14:creationId xmlns:p14="http://schemas.microsoft.com/office/powerpoint/2010/main" val="424902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9213" t="13384" r="64719" b="20100"/>
          <a:stretch/>
        </p:blipFill>
        <p:spPr>
          <a:xfrm>
            <a:off x="4754879" y="879365"/>
            <a:ext cx="4256919" cy="4133309"/>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42974" t="23371" r="3065" b="27091"/>
          <a:stretch/>
        </p:blipFill>
        <p:spPr>
          <a:xfrm>
            <a:off x="121184" y="879365"/>
            <a:ext cx="4512511" cy="4133310"/>
          </a:xfrm>
          <a:prstGeom prst="rect">
            <a:avLst/>
          </a:prstGeom>
        </p:spPr>
      </p:pic>
      <p:sp>
        <p:nvSpPr>
          <p:cNvPr id="6" name="Rectangle 5"/>
          <p:cNvSpPr/>
          <p:nvPr/>
        </p:nvSpPr>
        <p:spPr>
          <a:xfrm>
            <a:off x="0" y="1"/>
            <a:ext cx="9144000" cy="815376"/>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bg1"/>
              </a:solidFill>
              <a:latin typeface="Lato" panose="020F0502020204030203" pitchFamily="34" charset="0"/>
              <a:ea typeface="Open Sans" panose="020B0604020202020204" charset="0"/>
              <a:cs typeface="Open Sans" panose="020B0604020202020204" charset="0"/>
            </a:endParaRPr>
          </a:p>
        </p:txBody>
      </p:sp>
      <p:sp>
        <p:nvSpPr>
          <p:cNvPr id="9" name="Rounded Rectangle 8"/>
          <p:cNvSpPr/>
          <p:nvPr/>
        </p:nvSpPr>
        <p:spPr>
          <a:xfrm>
            <a:off x="942795" y="132202"/>
            <a:ext cx="7456714" cy="603945"/>
          </a:xfrm>
          <a:prstGeom prst="roundRect">
            <a:avLst>
              <a:gd name="adj" fmla="val 50000"/>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Lato" panose="020F0502020204030203" pitchFamily="34" charset="0"/>
                <a:ea typeface="Open Sans" panose="020B0604020202020204" charset="0"/>
                <a:cs typeface="Open Sans" panose="020B0604020202020204" charset="0"/>
              </a:rPr>
              <a:t>PREPARE FOR THE FUTURE</a:t>
            </a:r>
          </a:p>
        </p:txBody>
      </p:sp>
      <p:sp>
        <p:nvSpPr>
          <p:cNvPr id="7" name="Rectangle 6"/>
          <p:cNvSpPr/>
          <p:nvPr/>
        </p:nvSpPr>
        <p:spPr>
          <a:xfrm>
            <a:off x="0" y="815377"/>
            <a:ext cx="9144000" cy="4328123"/>
          </a:xfrm>
          <a:prstGeom prst="rect">
            <a:avLst/>
          </a:prstGeom>
          <a:solidFill>
            <a:schemeClr val="bg2">
              <a:lumMod val="60000"/>
              <a:lumOff val="4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9508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sp>
        <p:nvSpPr>
          <p:cNvPr id="3" name="TextBox 2"/>
          <p:cNvSpPr txBox="1"/>
          <p:nvPr/>
        </p:nvSpPr>
        <p:spPr>
          <a:xfrm>
            <a:off x="2392557" y="2063918"/>
            <a:ext cx="4358886" cy="1015663"/>
          </a:xfrm>
          <a:prstGeom prst="rect">
            <a:avLst/>
          </a:prstGeom>
          <a:noFill/>
        </p:spPr>
        <p:txBody>
          <a:bodyPr wrap="none" rtlCol="0">
            <a:spAutoFit/>
          </a:bodyPr>
          <a:lstStyle/>
          <a:p>
            <a:r>
              <a:rPr lang="en-US" sz="6000" dirty="0" smtClean="0">
                <a:solidFill>
                  <a:schemeClr val="bg1"/>
                </a:solidFill>
                <a:latin typeface="Berlin Sans FB" panose="020E0602020502020306" pitchFamily="34" charset="0"/>
                <a:ea typeface="Open Sans" panose="020B0604020202020204" charset="0"/>
                <a:cs typeface="Open Sans" panose="020B0604020202020204" charset="0"/>
              </a:rPr>
              <a:t>THANK YOU</a:t>
            </a:r>
            <a:endParaRPr lang="en-US" sz="6000" dirty="0">
              <a:solidFill>
                <a:schemeClr val="bg1"/>
              </a:solidFill>
              <a:latin typeface="Berlin Sans FB" panose="020E0602020502020306" pitchFamily="34" charset="0"/>
              <a:ea typeface="Open Sans" panose="020B0604020202020204" charset="0"/>
              <a:cs typeface="Open Sans" panose="020B0604020202020204"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63"/>
        <p:cNvGrpSpPr/>
        <p:nvPr/>
      </p:nvGrpSpPr>
      <p:grpSpPr>
        <a:xfrm>
          <a:off x="0" y="0"/>
          <a:ext cx="0" cy="0"/>
          <a:chOff x="0" y="0"/>
          <a:chExt cx="0" cy="0"/>
        </a:xfrm>
      </p:grpSpPr>
      <p:sp>
        <p:nvSpPr>
          <p:cNvPr id="10" name="Rectangle 9"/>
          <p:cNvSpPr/>
          <p:nvPr/>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0" y="1306500"/>
            <a:ext cx="9144000" cy="383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0"/>
            <a:ext cx="9144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 b="11281"/>
          <a:stretch/>
        </p:blipFill>
        <p:spPr>
          <a:xfrm>
            <a:off x="4713931" y="81993"/>
            <a:ext cx="4349781" cy="2281064"/>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t="9134"/>
          <a:stretch/>
        </p:blipFill>
        <p:spPr>
          <a:xfrm>
            <a:off x="81488" y="2463872"/>
            <a:ext cx="4550954" cy="2578813"/>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t="4454" b="3881"/>
          <a:stretch/>
        </p:blipFill>
        <p:spPr>
          <a:xfrm>
            <a:off x="4713930" y="2463872"/>
            <a:ext cx="4349781" cy="2578813"/>
          </a:xfrm>
          <a:prstGeom prst="rect">
            <a:avLst/>
          </a:prstGeom>
        </p:spPr>
      </p:pic>
      <p:sp>
        <p:nvSpPr>
          <p:cNvPr id="9" name="Rectangle 8"/>
          <p:cNvSpPr/>
          <p:nvPr/>
        </p:nvSpPr>
        <p:spPr>
          <a:xfrm>
            <a:off x="81488" y="81993"/>
            <a:ext cx="4550954" cy="230161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t>YOU ARE THE PRIDE </a:t>
            </a:r>
          </a:p>
          <a:p>
            <a:pPr algn="ctr"/>
            <a:r>
              <a:rPr lang="en-US" sz="2800" b="1" dirty="0" smtClean="0"/>
              <a:t>of </a:t>
            </a:r>
          </a:p>
          <a:p>
            <a:pPr algn="ctr"/>
            <a:r>
              <a:rPr lang="en-US" sz="2800" b="1" dirty="0" smtClean="0"/>
              <a:t>YOUR PARENTS</a:t>
            </a:r>
            <a:endParaRPr lang="en-US" sz="2800" b="1"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42481"/>
            <a:ext cx="9144000" cy="4308631"/>
          </a:xfrm>
          <a:prstGeom prst="rect">
            <a:avLst/>
          </a:prstGeom>
        </p:spPr>
      </p:pic>
      <p:sp>
        <p:nvSpPr>
          <p:cNvPr id="4" name="Rectangle 3"/>
          <p:cNvSpPr/>
          <p:nvPr/>
        </p:nvSpPr>
        <p:spPr>
          <a:xfrm>
            <a:off x="0" y="0"/>
            <a:ext cx="9144000" cy="842481"/>
          </a:xfrm>
          <a:prstGeom prst="rect">
            <a:avLst/>
          </a:prstGeom>
          <a:solidFill>
            <a:srgbClr val="F2F2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latin typeface="Lato" panose="020F0502020204030203" pitchFamily="34" charset="0"/>
              </a:rPr>
              <a:t>NOW, ALL YOU NEED TO…</a:t>
            </a:r>
            <a:endParaRPr lang="en-US" sz="3200" b="1" dirty="0">
              <a:solidFill>
                <a:schemeClr val="tx1"/>
              </a:solidFill>
              <a:latin typeface="Lato" panose="020F0502020204030203"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04601"/>
            <a:ext cx="9154274" cy="6059939"/>
          </a:xfrm>
          <a:prstGeom prst="rect">
            <a:avLst/>
          </a:prstGeom>
        </p:spPr>
      </p:pic>
    </p:spTree>
    <p:extLst>
      <p:ext uri="{BB962C8B-B14F-4D97-AF65-F5344CB8AC3E}">
        <p14:creationId xmlns:p14="http://schemas.microsoft.com/office/powerpoint/2010/main" val="2562838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596" y="0"/>
            <a:ext cx="8209051"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5143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9752" t="9664" r="9715" b="1765"/>
          <a:stretch/>
        </p:blipFill>
        <p:spPr>
          <a:xfrm>
            <a:off x="4594042" y="267128"/>
            <a:ext cx="4377307" cy="4682392"/>
          </a:xfrm>
          <a:prstGeom prst="rect">
            <a:avLst/>
          </a:prstGeom>
        </p:spPr>
      </p:pic>
      <p:sp>
        <p:nvSpPr>
          <p:cNvPr id="9" name="Rounded Rectangle 8"/>
          <p:cNvSpPr/>
          <p:nvPr/>
        </p:nvSpPr>
        <p:spPr>
          <a:xfrm>
            <a:off x="161624" y="267128"/>
            <a:ext cx="4259768" cy="4682392"/>
          </a:xfrm>
          <a:prstGeom prst="roundRect">
            <a:avLst/>
          </a:prstGeom>
          <a:solidFill>
            <a:srgbClr val="DFD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0F0F11"/>
                </a:solidFill>
                <a:latin typeface="Lato" panose="020F0502020204030203" pitchFamily="34" charset="0"/>
              </a:rPr>
              <a:t>ALWAYS </a:t>
            </a:r>
          </a:p>
          <a:p>
            <a:pPr algn="ctr"/>
            <a:r>
              <a:rPr lang="en-US" sz="3200" b="1" dirty="0" smtClean="0">
                <a:solidFill>
                  <a:srgbClr val="0F0F11"/>
                </a:solidFill>
                <a:latin typeface="Lato" panose="020F0502020204030203" pitchFamily="34" charset="0"/>
              </a:rPr>
              <a:t>FOLLOW </a:t>
            </a:r>
          </a:p>
          <a:p>
            <a:pPr algn="ctr"/>
            <a:r>
              <a:rPr lang="en-US" sz="3200" b="1" dirty="0" smtClean="0">
                <a:solidFill>
                  <a:srgbClr val="0F0F11"/>
                </a:solidFill>
                <a:latin typeface="Lato" panose="020F0502020204030203" pitchFamily="34" charset="0"/>
              </a:rPr>
              <a:t>THE </a:t>
            </a:r>
          </a:p>
          <a:p>
            <a:pPr algn="ctr"/>
            <a:r>
              <a:rPr lang="en-US" sz="3200" b="1" dirty="0" smtClean="0">
                <a:solidFill>
                  <a:srgbClr val="0F0F11"/>
                </a:solidFill>
                <a:latin typeface="Lato" panose="020F0502020204030203" pitchFamily="34" charset="0"/>
              </a:rPr>
              <a:t>EXAMPLES</a:t>
            </a:r>
            <a:endParaRPr lang="en-US" sz="3200" b="1" dirty="0">
              <a:solidFill>
                <a:srgbClr val="0F0F11"/>
              </a:solidFill>
              <a:latin typeface="Lato" panose="020F0502020204030203" pitchFamily="34" charset="0"/>
            </a:endParaRPr>
          </a:p>
        </p:txBody>
      </p:sp>
    </p:spTree>
    <p:extLst>
      <p:ext uri="{BB962C8B-B14F-4D97-AF65-F5344CB8AC3E}">
        <p14:creationId xmlns:p14="http://schemas.microsoft.com/office/powerpoint/2010/main" val="715644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34690"/>
          <a:stretch/>
        </p:blipFill>
        <p:spPr>
          <a:xfrm>
            <a:off x="164387" y="143839"/>
            <a:ext cx="8835776" cy="3226086"/>
          </a:xfrm>
          <a:prstGeom prst="rect">
            <a:avLst/>
          </a:prstGeom>
        </p:spPr>
      </p:pic>
      <p:sp>
        <p:nvSpPr>
          <p:cNvPr id="4" name="Rectangle 3"/>
          <p:cNvSpPr/>
          <p:nvPr/>
        </p:nvSpPr>
        <p:spPr>
          <a:xfrm>
            <a:off x="0" y="3359649"/>
            <a:ext cx="9144000" cy="1783851"/>
          </a:xfrm>
          <a:prstGeom prst="rect">
            <a:avLst/>
          </a:prstGeom>
          <a:solidFill>
            <a:srgbClr val="F4F5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tx1"/>
              </a:solidFill>
              <a:latin typeface="Lato" panose="020F0502020204030203" pitchFamily="34" charset="0"/>
            </a:endParaRPr>
          </a:p>
        </p:txBody>
      </p:sp>
      <p:sp>
        <p:nvSpPr>
          <p:cNvPr id="5" name="Rectangle 4"/>
          <p:cNvSpPr/>
          <p:nvPr/>
        </p:nvSpPr>
        <p:spPr>
          <a:xfrm>
            <a:off x="164387" y="3503488"/>
            <a:ext cx="8835775" cy="150002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Lato" panose="020F0502020204030203" pitchFamily="34" charset="0"/>
              </a:rPr>
              <a:t>EVERY HUMAN HAS UNIQUE IDENTITY</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9528"/>
          <a:stretch/>
        </p:blipFill>
        <p:spPr>
          <a:xfrm>
            <a:off x="0" y="0"/>
            <a:ext cx="9637160" cy="5143500"/>
          </a:xfrm>
          <a:prstGeom prst="rect">
            <a:avLst/>
          </a:prstGeom>
        </p:spPr>
      </p:pic>
    </p:spTree>
    <p:extLst>
      <p:ext uri="{BB962C8B-B14F-4D97-AF65-F5344CB8AC3E}">
        <p14:creationId xmlns:p14="http://schemas.microsoft.com/office/powerpoint/2010/main" val="2038136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1738</TotalTime>
  <Words>377</Words>
  <Application>Microsoft Office PowerPoint</Application>
  <PresentationFormat>On-screen Show (16:9)</PresentationFormat>
  <Paragraphs>47</Paragraphs>
  <Slides>25</Slides>
  <Notes>17</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25</vt:i4>
      </vt:variant>
    </vt:vector>
  </HeadingPairs>
  <TitlesOfParts>
    <vt:vector size="34" baseType="lpstr">
      <vt:lpstr>Arial</vt:lpstr>
      <vt:lpstr>Twentieth Century</vt:lpstr>
      <vt:lpstr>Open Sans</vt:lpstr>
      <vt:lpstr>Berlin Sans FB</vt:lpstr>
      <vt:lpstr>Calibri</vt:lpstr>
      <vt:lpstr>Proxima Nova Extrabold</vt:lpstr>
      <vt:lpstr>Lato</vt:lpstr>
      <vt:lpstr>Montserrat</vt:lpstr>
      <vt:lpstr>Simple Light</vt:lpstr>
      <vt:lpstr>8th CONVOCATION CEREMONY  of  DIU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INCREASE YOUR PRODUCTIVITY</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Entrepreneurship Development  and  DIU (Today, Tomorrow and Beyond)</dc:title>
  <cp:lastModifiedBy>HP</cp:lastModifiedBy>
  <cp:revision>88</cp:revision>
  <dcterms:modified xsi:type="dcterms:W3CDTF">2019-03-02T11:09:33Z</dcterms:modified>
</cp:coreProperties>
</file>