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Arial Black"/>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font" Target="fonts/ArialBlack-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 name="Shape 15"/>
        <p:cNvGrpSpPr/>
        <p:nvPr/>
      </p:nvGrpSpPr>
      <p:grpSpPr>
        <a:xfrm>
          <a:off x="0" y="0"/>
          <a:ext cx="0" cy="0"/>
          <a:chOff x="0" y="0"/>
          <a:chExt cx="0" cy="0"/>
        </a:xfrm>
      </p:grpSpPr>
      <p:sp>
        <p:nvSpPr>
          <p:cNvPr id="16" name="Google Shape;16;p2"/>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SzPts val="1400"/>
              <a:buNone/>
              <a:defRPr b="0" i="0" sz="32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7" name="Google Shape;17;p2"/>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2"/>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2"/>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4" name="Google Shape;74;p11"/>
          <p:cNvSpPr txBox="1"/>
          <p:nvPr>
            <p:ph idx="1" type="body"/>
          </p:nvPr>
        </p:nvSpPr>
        <p:spPr>
          <a:xfrm>
            <a:off x="838200" y="1825625"/>
            <a:ext cx="10515600" cy="4351337"/>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12"/>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SzPts val="1400"/>
              <a:buNone/>
              <a:defRPr b="0" i="0" sz="60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0" name="Google Shape;80;p12"/>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400"/>
              <a:buFont typeface="Arial"/>
              <a:buNone/>
              <a:defRPr sz="2400">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Google Shape;23;p3"/>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4" name="Google Shape;24;p3"/>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4"/>
          <p:cNvSpPr txBox="1"/>
          <p:nvPr>
            <p:ph type="title"/>
          </p:nvPr>
        </p:nvSpPr>
        <p:spPr>
          <a:xfrm>
            <a:off x="838200" y="365125"/>
            <a:ext cx="10515600" cy="1325562"/>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0" name="Google Shape;30;p4"/>
          <p:cNvSpPr txBox="1"/>
          <p:nvPr>
            <p:ph idx="1" type="body"/>
          </p:nvPr>
        </p:nvSpPr>
        <p:spPr>
          <a:xfrm rot="5400000">
            <a:off x="3920332" y="-1256506"/>
            <a:ext cx="4351337" cy="105156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5"/>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SzPts val="1400"/>
              <a:buNone/>
              <a:defRPr b="0" i="0" sz="32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6" name="Google Shape;36;p5"/>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indent="0" lvl="1" marL="457200"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7" name="Google Shape;37;p5"/>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Arial"/>
              <a:buNone/>
              <a:defRPr sz="1600">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38" name="Google Shape;38;p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 name="Google Shape;4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2"/>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8"/>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2" name="Google Shape;52;p8"/>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3" name="Google Shape;53;p8"/>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8"/>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8"/>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9"/>
          <p:cNvSpPr txBox="1"/>
          <p:nvPr>
            <p:ph type="title"/>
          </p:nvPr>
        </p:nvSpPr>
        <p:spPr>
          <a:xfrm>
            <a:off x="838200" y="365125"/>
            <a:ext cx="10515600" cy="1325562"/>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1" name="Google Shape;61;p9"/>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9"/>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0"/>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SzPts val="1400"/>
              <a:buNone/>
              <a:defRPr b="0" i="0" sz="60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888888"/>
              </a:buClr>
              <a:buSzPts val="2400"/>
              <a:buFont typeface="Arial"/>
              <a:buNone/>
              <a:defRPr sz="2400">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2"/>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838200" y="1825625"/>
            <a:ext cx="10515600" cy="4351337"/>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9" name="Google Shape;89;p13"/>
          <p:cNvSpPr txBox="1"/>
          <p:nvPr>
            <p:ph idx="1" type="body"/>
          </p:nvPr>
        </p:nvSpPr>
        <p:spPr>
          <a:xfrm>
            <a:off x="660050" y="304800"/>
            <a:ext cx="10785900" cy="15240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i="0" lang="en-US" sz="4000" u="none" cap="none" strike="noStrike">
                <a:solidFill>
                  <a:schemeClr val="lt1"/>
                </a:solidFill>
                <a:latin typeface="Arial Black"/>
                <a:ea typeface="Arial Black"/>
                <a:cs typeface="Arial Black"/>
                <a:sym typeface="Arial Black"/>
              </a:rPr>
              <a:t>Daffodil Legal &amp; Media Counseling </a:t>
            </a:r>
            <a:endParaRPr>
              <a:latin typeface="Arial Black"/>
              <a:ea typeface="Arial Black"/>
              <a:cs typeface="Arial Black"/>
              <a:sym typeface="Arial Black"/>
            </a:endParaRPr>
          </a:p>
          <a:p>
            <a:pPr indent="0" lvl="0" marL="0" marR="0" rtl="0" algn="l">
              <a:lnSpc>
                <a:spcPct val="90000"/>
              </a:lnSpc>
              <a:spcBef>
                <a:spcPts val="1000"/>
              </a:spcBef>
              <a:spcAft>
                <a:spcPts val="0"/>
              </a:spcAft>
              <a:buClr>
                <a:schemeClr val="lt1"/>
              </a:buClr>
              <a:buSzPts val="4000"/>
              <a:buFont typeface="Arial"/>
              <a:buNone/>
            </a:pPr>
            <a:r>
              <a:rPr i="0" lang="en-US" sz="4000" u="none" cap="none" strike="noStrike">
                <a:solidFill>
                  <a:schemeClr val="lt1"/>
                </a:solidFill>
                <a:latin typeface="Arial Black"/>
                <a:ea typeface="Arial Black"/>
                <a:cs typeface="Arial Black"/>
                <a:sym typeface="Arial Black"/>
              </a:rPr>
              <a:t>&amp; Consultation Center</a:t>
            </a:r>
            <a:endParaRPr>
              <a:latin typeface="Arial Black"/>
              <a:ea typeface="Arial Black"/>
              <a:cs typeface="Arial Black"/>
              <a:sym typeface="Arial Black"/>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22"/>
          <p:cNvSpPr txBox="1"/>
          <p:nvPr/>
        </p:nvSpPr>
        <p:spPr>
          <a:xfrm>
            <a:off x="0" y="914400"/>
            <a:ext cx="6324600" cy="4800600"/>
          </a:xfrm>
          <a:prstGeom prst="rect">
            <a:avLst/>
          </a:prstGeom>
          <a:solidFill>
            <a:srgbClr val="002060">
              <a:alpha val="72549"/>
            </a:srgbClr>
          </a:solidFill>
          <a:ln cap="flat" cmpd="sng" w="12700">
            <a:solidFill>
              <a:srgbClr val="4171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 name="Google Shape;161;p22"/>
          <p:cNvSpPr txBox="1"/>
          <p:nvPr>
            <p:ph type="title"/>
          </p:nvPr>
        </p:nvSpPr>
        <p:spPr>
          <a:xfrm>
            <a:off x="505500" y="1155875"/>
            <a:ext cx="7772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200"/>
              <a:buFont typeface="Calibri"/>
              <a:buNone/>
            </a:pPr>
            <a:br>
              <a:rPr i="0" lang="en-US" sz="2200" u="none" cap="none" strike="noStrike">
                <a:solidFill>
                  <a:schemeClr val="lt1"/>
                </a:solidFill>
              </a:rPr>
            </a:br>
            <a:r>
              <a:rPr i="0" lang="en-US" sz="2900" u="none" cap="none" strike="noStrike">
                <a:solidFill>
                  <a:schemeClr val="lt1"/>
                </a:solidFill>
              </a:rPr>
              <a:t>Academic Outcome</a:t>
            </a:r>
            <a:br>
              <a:rPr i="0" lang="en-US" sz="2900" u="none" cap="none" strike="noStrike">
                <a:solidFill>
                  <a:schemeClr val="lt1"/>
                </a:solidFill>
              </a:rPr>
            </a:br>
            <a:r>
              <a:rPr i="0" lang="en-US" sz="2900" u="none" cap="none" strike="noStrike">
                <a:solidFill>
                  <a:schemeClr val="lt1"/>
                </a:solidFill>
              </a:rPr>
              <a:t> </a:t>
            </a:r>
            <a:br>
              <a:rPr i="0" lang="en-US" sz="2900" u="none" cap="none" strike="noStrike">
                <a:solidFill>
                  <a:schemeClr val="lt1"/>
                </a:solidFill>
              </a:rPr>
            </a:br>
            <a:br>
              <a:rPr i="0" lang="en-US" sz="2900" u="none" cap="none" strike="noStrike">
                <a:solidFill>
                  <a:schemeClr val="lt1"/>
                </a:solidFill>
              </a:rPr>
            </a:br>
            <a:endParaRPr/>
          </a:p>
        </p:txBody>
      </p:sp>
      <p:sp>
        <p:nvSpPr>
          <p:cNvPr id="162" name="Google Shape;162;p22"/>
          <p:cNvSpPr txBox="1"/>
          <p:nvPr>
            <p:ph idx="1" type="body"/>
          </p:nvPr>
        </p:nvSpPr>
        <p:spPr>
          <a:xfrm>
            <a:off x="312300" y="1960800"/>
            <a:ext cx="5905500" cy="3581400"/>
          </a:xfrm>
          <a:prstGeom prst="rect">
            <a:avLst/>
          </a:prstGeom>
          <a:noFill/>
          <a:ln>
            <a:noFill/>
          </a:ln>
        </p:spPr>
        <p:txBody>
          <a:bodyPr anchorCtr="0" anchor="b" bIns="45700" lIns="91425" spcFirstLastPara="1" rIns="91425" wrap="square" tIns="45700">
            <a:noAutofit/>
          </a:bodyPr>
          <a:lstStyle/>
          <a:p>
            <a:pPr indent="-203200" lvl="0" marL="228600" marR="0" rtl="0" algn="l">
              <a:lnSpc>
                <a:spcPct val="90000"/>
              </a:lnSpc>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All of this matter will be included in course curriculum</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Teacher and student will be getting encouragement for writing and making Article for these sorts of sensitive matter.</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Need to develop lot of Bengali and English draft like Business-in-a-Box. (Law-in-a-Box) which will be moral responsibility also for our teachers and students</a:t>
            </a:r>
            <a:endParaRPr sz="2000"/>
          </a:p>
          <a:p>
            <a:pPr indent="-76200" lvl="0" marL="228600" marR="0" rtl="0" algn="l">
              <a:lnSpc>
                <a:spcPct val="90000"/>
              </a:lnSpc>
              <a:spcBef>
                <a:spcPts val="1000"/>
              </a:spcBef>
              <a:spcAft>
                <a:spcPts val="0"/>
              </a:spcAft>
              <a:buClr>
                <a:schemeClr val="dk1"/>
              </a:buClr>
              <a:buSzPts val="2400"/>
              <a:buFont typeface="Arial"/>
              <a:buNone/>
            </a:pPr>
            <a:r>
              <a:t/>
            </a:r>
            <a:endParaRPr b="0" i="0" sz="2000" u="none">
              <a:solidFill>
                <a:schemeClr val="lt1"/>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1000"/>
                                        <p:tgtEl>
                                          <p:spTgt spid="162">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1000"/>
                                        <p:tgtEl>
                                          <p:spTgt spid="162">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1000"/>
                                        <p:tgtEl>
                                          <p:spTgt spid="162">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Effect filter="fade" transition="in">
                                      <p:cBhvr>
                                        <p:cTn dur="1000"/>
                                        <p:tgtEl>
                                          <p:spTgt spid="16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8" name="Google Shape;168;p23"/>
          <p:cNvSpPr txBox="1"/>
          <p:nvPr>
            <p:ph idx="1" type="body"/>
          </p:nvPr>
        </p:nvSpPr>
        <p:spPr>
          <a:xfrm>
            <a:off x="2057400" y="2362200"/>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9600"/>
              <a:buFont typeface="Arial"/>
              <a:buNone/>
            </a:pPr>
            <a:r>
              <a:rPr i="0" lang="en-US" sz="9600" u="none">
                <a:solidFill>
                  <a:schemeClr val="lt1"/>
                </a:solidFill>
                <a:latin typeface="Arial Black"/>
                <a:ea typeface="Arial Black"/>
                <a:cs typeface="Arial Black"/>
                <a:sym typeface="Arial Black"/>
              </a:rPr>
              <a:t>Thank You!</a:t>
            </a:r>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nvSpPr>
        <p:spPr>
          <a:xfrm>
            <a:off x="0" y="0"/>
            <a:ext cx="12192000" cy="6858000"/>
          </a:xfrm>
          <a:prstGeom prst="rect">
            <a:avLst/>
          </a:prstGeom>
          <a:solidFill>
            <a:srgbClr val="FF3F3F">
              <a:alpha val="7254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 name="Google Shape;95;p14"/>
          <p:cNvSpPr txBox="1"/>
          <p:nvPr/>
        </p:nvSpPr>
        <p:spPr>
          <a:xfrm>
            <a:off x="2362200" y="2819400"/>
            <a:ext cx="7620000" cy="3086100"/>
          </a:xfrm>
          <a:prstGeom prst="rect">
            <a:avLst/>
          </a:prstGeom>
          <a:noFill/>
          <a:ln>
            <a:noFill/>
          </a:ln>
        </p:spPr>
        <p:txBody>
          <a:bodyPr anchorCtr="0" anchor="b" bIns="45700" lIns="91425" spcFirstLastPara="1" rIns="91425" wrap="square" tIns="45700">
            <a:noAutofit/>
          </a:bodyPr>
          <a:lstStyle/>
          <a:p>
            <a:pPr indent="0" lvl="0" marL="0" marR="0" rtl="0" algn="just">
              <a:lnSpc>
                <a:spcPct val="90000"/>
              </a:lnSpc>
              <a:spcBef>
                <a:spcPts val="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The content used in this document is prepared for general information and educational purpose and for internal use only. None of these contents will be used for any commercial purpose. </a:t>
            </a:r>
            <a:endParaRPr/>
          </a:p>
          <a:p>
            <a:pPr indent="0" lvl="0" marL="0" marR="0" rtl="0" algn="just">
              <a:lnSpc>
                <a:spcPct val="90000"/>
              </a:lnSpc>
              <a:spcBef>
                <a:spcPts val="100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This document contains some external links and materials of which we claim no copyright and all the external contents are properly credited by giving the original source link. If any content creator feels that his/her content is used without a proper credit here in this site, please email to </a:t>
            </a:r>
            <a:r>
              <a:rPr b="0" i="0" lang="en-US" sz="1800" u="none">
                <a:solidFill>
                  <a:srgbClr val="00B0F0"/>
                </a:solidFill>
                <a:latin typeface="Calibri"/>
                <a:ea typeface="Calibri"/>
                <a:cs typeface="Calibri"/>
                <a:sym typeface="Calibri"/>
              </a:rPr>
              <a:t>info@daffodilvarsity.edu.bd</a:t>
            </a:r>
            <a:r>
              <a:rPr b="0" i="0" lang="en-US" sz="1800" u="none">
                <a:solidFill>
                  <a:schemeClr val="lt1"/>
                </a:solidFill>
                <a:latin typeface="Calibri"/>
                <a:ea typeface="Calibri"/>
                <a:cs typeface="Calibri"/>
                <a:sym typeface="Calibri"/>
              </a:rPr>
              <a:t> and we will modify it accordingly. </a:t>
            </a:r>
            <a:endParaRPr/>
          </a:p>
          <a:p>
            <a:pPr indent="0" lvl="0" marL="0" marR="0" rtl="0" algn="just">
              <a:lnSpc>
                <a:spcPct val="90000"/>
              </a:lnSpc>
              <a:spcBef>
                <a:spcPts val="1000"/>
              </a:spcBef>
              <a:spcAft>
                <a:spcPts val="0"/>
              </a:spcAft>
              <a:buClr>
                <a:schemeClr val="lt1"/>
              </a:buClr>
              <a:buSzPts val="1800"/>
              <a:buFont typeface="Calibri"/>
              <a:buNone/>
            </a:pPr>
            <a:r>
              <a:rPr b="0" i="0" lang="en-US" sz="1800" u="none">
                <a:solidFill>
                  <a:schemeClr val="lt1"/>
                </a:solidFill>
                <a:latin typeface="Calibri"/>
                <a:ea typeface="Calibri"/>
                <a:cs typeface="Calibri"/>
                <a:sym typeface="Calibri"/>
              </a:rPr>
              <a:t>Daffodil International University, however, hold right over rest of the contents which should not be used in any commercial platform. </a:t>
            </a:r>
            <a:endParaRPr/>
          </a:p>
        </p:txBody>
      </p:sp>
      <p:grpSp>
        <p:nvGrpSpPr>
          <p:cNvPr id="96" name="Google Shape;96;p14"/>
          <p:cNvGrpSpPr/>
          <p:nvPr/>
        </p:nvGrpSpPr>
        <p:grpSpPr>
          <a:xfrm>
            <a:off x="1600200" y="457200"/>
            <a:ext cx="8856717" cy="2362200"/>
            <a:chOff x="0" y="0"/>
            <a:chExt cx="2147483647" cy="2147483647"/>
          </a:xfrm>
        </p:grpSpPr>
        <p:pic>
          <p:nvPicPr>
            <p:cNvPr id="97" name="Google Shape;97;p14"/>
            <p:cNvPicPr preferRelativeResize="0"/>
            <p:nvPr/>
          </p:nvPicPr>
          <p:blipFill rotWithShape="1">
            <a:blip r:embed="rId3">
              <a:alphaModFix/>
            </a:blip>
            <a:srcRect b="0" l="0" r="0" t="0"/>
            <a:stretch/>
          </p:blipFill>
          <p:spPr>
            <a:xfrm>
              <a:off x="0" y="0"/>
              <a:ext cx="572761451" cy="2147483647"/>
            </a:xfrm>
            <a:prstGeom prst="rect">
              <a:avLst/>
            </a:prstGeom>
            <a:noFill/>
            <a:ln>
              <a:noFill/>
            </a:ln>
          </p:spPr>
        </p:pic>
        <p:sp>
          <p:nvSpPr>
            <p:cNvPr id="98" name="Google Shape;98;p14"/>
            <p:cNvSpPr txBox="1"/>
            <p:nvPr/>
          </p:nvSpPr>
          <p:spPr>
            <a:xfrm>
              <a:off x="572761963" y="570090851"/>
              <a:ext cx="1574721683" cy="10072910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600"/>
                <a:buFont typeface="Arial Black"/>
                <a:buNone/>
              </a:pPr>
              <a:r>
                <a:rPr b="0" i="0" lang="en-US" sz="6600" u="none">
                  <a:solidFill>
                    <a:schemeClr val="lt1"/>
                  </a:solidFill>
                  <a:latin typeface="Arial Black"/>
                  <a:ea typeface="Arial Black"/>
                  <a:cs typeface="Arial Black"/>
                  <a:sym typeface="Arial Black"/>
                </a:rPr>
                <a:t>DISCLAIMER</a:t>
              </a:r>
              <a:endParaRPr/>
            </a:p>
          </p:txBody>
        </p: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1000"/>
                                        <p:tgtEl>
                                          <p:spTgt spid="9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1000"/>
                                        <p:tgtEl>
                                          <p:spTgt spid="9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5"/>
          <p:cNvPicPr preferRelativeResize="0"/>
          <p:nvPr/>
        </p:nvPicPr>
        <p:blipFill rotWithShape="1">
          <a:blip r:embed="rId3">
            <a:alphaModFix/>
          </a:blip>
          <a:srcRect b="0" l="0" r="0" t="0"/>
          <a:stretch/>
        </p:blipFill>
        <p:spPr>
          <a:xfrm>
            <a:off x="0" y="-161925"/>
            <a:ext cx="12192000" cy="7019925"/>
          </a:xfrm>
          <a:prstGeom prst="rect">
            <a:avLst/>
          </a:prstGeom>
          <a:noFill/>
          <a:ln>
            <a:noFill/>
          </a:ln>
        </p:spPr>
      </p:pic>
      <p:sp>
        <p:nvSpPr>
          <p:cNvPr id="104" name="Google Shape;104;p15"/>
          <p:cNvSpPr txBox="1"/>
          <p:nvPr/>
        </p:nvSpPr>
        <p:spPr>
          <a:xfrm>
            <a:off x="5867400" y="914400"/>
            <a:ext cx="6324600" cy="5170800"/>
          </a:xfrm>
          <a:prstGeom prst="rect">
            <a:avLst/>
          </a:prstGeom>
          <a:solidFill>
            <a:srgbClr val="002060">
              <a:alpha val="72549"/>
            </a:srgbClr>
          </a:solidFill>
          <a:ln cap="flat" cmpd="sng" w="12700">
            <a:solidFill>
              <a:srgbClr val="4171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5" name="Google Shape;105;p15"/>
          <p:cNvSpPr txBox="1"/>
          <p:nvPr>
            <p:ph idx="1" type="body"/>
          </p:nvPr>
        </p:nvSpPr>
        <p:spPr>
          <a:xfrm>
            <a:off x="6031712" y="2070275"/>
            <a:ext cx="5996100" cy="3733800"/>
          </a:xfrm>
          <a:prstGeom prst="rect">
            <a:avLst/>
          </a:prstGeom>
          <a:noFill/>
          <a:ln>
            <a:noFill/>
          </a:ln>
        </p:spPr>
        <p:txBody>
          <a:bodyPr anchorCtr="0" anchor="ctr" bIns="45700" lIns="91425" spcFirstLastPara="1" rIns="91425" wrap="square" tIns="45700">
            <a:noAutofit/>
          </a:bodyPr>
          <a:lstStyle/>
          <a:p>
            <a:pPr indent="-203200" lvl="0" marL="228600" marR="0" rtl="0" algn="l">
              <a:lnSpc>
                <a:spcPct val="90000"/>
              </a:lnSpc>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Make it as a 100 %  non-profitable organization</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Make a good Harmony to our society with proper Solution and good intention</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100% Employment of the graduates of Law</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Make a center of research for interested people and university students</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Produce some ethically strong right graduates (right people)</a:t>
            </a:r>
            <a:endParaRPr sz="2000"/>
          </a:p>
        </p:txBody>
      </p:sp>
      <p:sp>
        <p:nvSpPr>
          <p:cNvPr id="106" name="Google Shape;106;p15"/>
          <p:cNvSpPr txBox="1"/>
          <p:nvPr>
            <p:ph type="title"/>
          </p:nvPr>
        </p:nvSpPr>
        <p:spPr>
          <a:xfrm>
            <a:off x="6043600" y="914400"/>
            <a:ext cx="7772400" cy="914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200"/>
              <a:buFont typeface="Arial Black"/>
              <a:buNone/>
            </a:pPr>
            <a:br>
              <a:rPr i="0" lang="en-US" sz="2200" u="none" cap="none" strike="noStrike">
                <a:solidFill>
                  <a:schemeClr val="lt1"/>
                </a:solidFill>
                <a:latin typeface="Arial Black"/>
                <a:ea typeface="Arial Black"/>
                <a:cs typeface="Arial Black"/>
                <a:sym typeface="Arial Black"/>
              </a:rPr>
            </a:br>
            <a:r>
              <a:rPr i="0" lang="en-US" sz="2900" u="none" cap="none" strike="noStrike">
                <a:solidFill>
                  <a:schemeClr val="lt1"/>
                </a:solidFill>
                <a:latin typeface="Arial Black"/>
                <a:ea typeface="Arial Black"/>
                <a:cs typeface="Arial Black"/>
                <a:sym typeface="Arial Black"/>
              </a:rPr>
              <a:t>Vision</a:t>
            </a:r>
            <a:br>
              <a:rPr i="0" lang="en-US" sz="2900" u="none" cap="none" strike="noStrike">
                <a:solidFill>
                  <a:schemeClr val="lt1"/>
                </a:solidFill>
                <a:latin typeface="Arial Black"/>
                <a:ea typeface="Arial Black"/>
                <a:cs typeface="Arial Black"/>
                <a:sym typeface="Arial Black"/>
              </a:rPr>
            </a:br>
            <a:r>
              <a:rPr i="0" lang="en-US" sz="2900" u="none" cap="none" strike="noStrike">
                <a:solidFill>
                  <a:schemeClr val="lt1"/>
                </a:solidFill>
                <a:latin typeface="Arial Black"/>
                <a:ea typeface="Arial Black"/>
                <a:cs typeface="Arial Black"/>
                <a:sym typeface="Arial Black"/>
              </a:rPr>
              <a:t> </a:t>
            </a:r>
            <a:br>
              <a:rPr i="0" lang="en-US" sz="2900" u="none" cap="none" strike="noStrike">
                <a:solidFill>
                  <a:schemeClr val="lt1"/>
                </a:solidFill>
                <a:latin typeface="Arial Black"/>
                <a:ea typeface="Arial Black"/>
                <a:cs typeface="Arial Black"/>
                <a:sym typeface="Arial Black"/>
              </a:rPr>
            </a:br>
            <a:br>
              <a:rPr i="0" lang="en-US" sz="2900" u="none" cap="none" strike="noStrike">
                <a:solidFill>
                  <a:schemeClr val="lt1"/>
                </a:solidFill>
                <a:latin typeface="Arial Black"/>
                <a:ea typeface="Arial Black"/>
                <a:cs typeface="Arial Black"/>
                <a:sym typeface="Arial Black"/>
              </a:rPr>
            </a:b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1000"/>
                                        <p:tgtEl>
                                          <p:spTgt spid="10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2" name="Google Shape;112;p16"/>
          <p:cNvSpPr txBox="1"/>
          <p:nvPr/>
        </p:nvSpPr>
        <p:spPr>
          <a:xfrm>
            <a:off x="0" y="914400"/>
            <a:ext cx="6324600" cy="5154900"/>
          </a:xfrm>
          <a:prstGeom prst="rect">
            <a:avLst/>
          </a:prstGeom>
          <a:solidFill>
            <a:srgbClr val="002060">
              <a:alpha val="72549"/>
            </a:srgbClr>
          </a:solidFill>
          <a:ln cap="flat" cmpd="sng" w="12700">
            <a:solidFill>
              <a:srgbClr val="4171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 name="Google Shape;113;p16"/>
          <p:cNvSpPr txBox="1"/>
          <p:nvPr>
            <p:ph idx="1" type="body"/>
          </p:nvPr>
        </p:nvSpPr>
        <p:spPr>
          <a:xfrm>
            <a:off x="228612" y="2057400"/>
            <a:ext cx="5996100" cy="3733800"/>
          </a:xfrm>
          <a:prstGeom prst="rect">
            <a:avLst/>
          </a:prstGeom>
          <a:noFill/>
          <a:ln>
            <a:noFill/>
          </a:ln>
        </p:spPr>
        <p:txBody>
          <a:bodyPr anchorCtr="0" anchor="b" bIns="45700" lIns="91425" spcFirstLastPara="1" rIns="91425" wrap="square" tIns="45700">
            <a:noAutofit/>
          </a:bodyPr>
          <a:lstStyle/>
          <a:p>
            <a:pPr indent="-215900" lvl="0" marL="228600" marR="0" rtl="0" algn="l">
              <a:lnSpc>
                <a:spcPct val="80000"/>
              </a:lnSpc>
              <a:spcBef>
                <a:spcPts val="0"/>
              </a:spcBef>
              <a:spcAft>
                <a:spcPts val="0"/>
              </a:spcAft>
              <a:buClr>
                <a:srgbClr val="F2F2F2"/>
              </a:buClr>
              <a:buSzPts val="2000"/>
              <a:buFont typeface="Arial"/>
              <a:buChar char="•"/>
            </a:pPr>
            <a:r>
              <a:rPr b="0" i="0" lang="en-US" sz="2000" u="none" cap="none" strike="noStrike">
                <a:solidFill>
                  <a:srgbClr val="F2F2F2"/>
                </a:solidFill>
                <a:latin typeface="Calibri"/>
                <a:ea typeface="Calibri"/>
                <a:cs typeface="Calibri"/>
                <a:sym typeface="Calibri"/>
              </a:rPr>
              <a:t>It will be Foundation or Trust for Non profit </a:t>
            </a:r>
            <a:endParaRPr sz="2000"/>
          </a:p>
          <a:p>
            <a:pPr indent="-215900" lvl="0" marL="228600" marR="0" rtl="0" algn="l">
              <a:lnSpc>
                <a:spcPct val="80000"/>
              </a:lnSpc>
              <a:spcBef>
                <a:spcPts val="1000"/>
              </a:spcBef>
              <a:spcAft>
                <a:spcPts val="0"/>
              </a:spcAft>
              <a:buClr>
                <a:srgbClr val="F2F2F2"/>
              </a:buClr>
              <a:buSzPts val="2000"/>
              <a:buFont typeface="Arial"/>
              <a:buChar char="•"/>
            </a:pPr>
            <a:r>
              <a:rPr b="0" i="0" lang="en-US" sz="2000" u="none" cap="none" strike="noStrike">
                <a:solidFill>
                  <a:srgbClr val="F2F2F2"/>
                </a:solidFill>
                <a:latin typeface="Calibri"/>
                <a:ea typeface="Calibri"/>
                <a:cs typeface="Calibri"/>
                <a:sym typeface="Calibri"/>
              </a:rPr>
              <a:t>we will initiate from DIU </a:t>
            </a:r>
            <a:endParaRPr sz="2000"/>
          </a:p>
          <a:p>
            <a:pPr indent="-215900" lvl="0" marL="228600" marR="0" rtl="0" algn="l">
              <a:lnSpc>
                <a:spcPct val="80000"/>
              </a:lnSpc>
              <a:spcBef>
                <a:spcPts val="1000"/>
              </a:spcBef>
              <a:spcAft>
                <a:spcPts val="0"/>
              </a:spcAft>
              <a:buClr>
                <a:srgbClr val="F2F2F2"/>
              </a:buClr>
              <a:buSzPts val="2000"/>
              <a:buFont typeface="Arial"/>
              <a:buChar char="•"/>
            </a:pPr>
            <a:r>
              <a:rPr b="0" i="0" lang="en-US" sz="2000" u="none" cap="none" strike="noStrike">
                <a:solidFill>
                  <a:srgbClr val="F2F2F2"/>
                </a:solidFill>
                <a:latin typeface="Calibri"/>
                <a:ea typeface="Calibri"/>
                <a:cs typeface="Calibri"/>
                <a:sym typeface="Calibri"/>
              </a:rPr>
              <a:t>We need help of Law and other related students</a:t>
            </a:r>
            <a:endParaRPr b="0" i="0" sz="2000" u="none" cap="none" strike="noStrike">
              <a:solidFill>
                <a:srgbClr val="F2F2F2"/>
              </a:solidFill>
              <a:latin typeface="Calibri"/>
              <a:ea typeface="Calibri"/>
              <a:cs typeface="Calibri"/>
              <a:sym typeface="Calibri"/>
            </a:endParaRPr>
          </a:p>
          <a:p>
            <a:pPr indent="-215900" lvl="0" marL="228600" marR="0" rtl="0" algn="l">
              <a:lnSpc>
                <a:spcPct val="80000"/>
              </a:lnSpc>
              <a:spcBef>
                <a:spcPts val="1000"/>
              </a:spcBef>
              <a:spcAft>
                <a:spcPts val="0"/>
              </a:spcAft>
              <a:buClr>
                <a:srgbClr val="F2F2F2"/>
              </a:buClr>
              <a:buSzPts val="2000"/>
              <a:buFont typeface="Arial"/>
              <a:buChar char="•"/>
            </a:pPr>
            <a:r>
              <a:rPr b="0" i="0" lang="en-US" sz="2000" u="none" cap="none" strike="noStrike">
                <a:solidFill>
                  <a:srgbClr val="F2F2F2"/>
                </a:solidFill>
                <a:latin typeface="Calibri"/>
                <a:ea typeface="Calibri"/>
                <a:cs typeface="Calibri"/>
                <a:sym typeface="Calibri"/>
              </a:rPr>
              <a:t>It will be an One Stop Service Center where every person will know this is an organization where all law matters can be served</a:t>
            </a:r>
            <a:endParaRPr sz="2000"/>
          </a:p>
          <a:p>
            <a:pPr indent="-215900" lvl="0" marL="228600" marR="0" rtl="0" algn="l">
              <a:lnSpc>
                <a:spcPct val="8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We are not competitor</a:t>
            </a:r>
            <a:endParaRPr b="0" i="0" sz="2000" u="none" cap="none" strike="noStrike">
              <a:solidFill>
                <a:schemeClr val="lt1"/>
              </a:solidFill>
              <a:latin typeface="Calibri"/>
              <a:ea typeface="Calibri"/>
              <a:cs typeface="Calibri"/>
              <a:sym typeface="Calibri"/>
            </a:endParaRPr>
          </a:p>
          <a:p>
            <a:pPr indent="-215900" lvl="0" marL="228600" marR="0" rtl="0" algn="l">
              <a:lnSpc>
                <a:spcPct val="8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We will make solution for the victim before going to court</a:t>
            </a:r>
            <a:endParaRPr sz="2000"/>
          </a:p>
        </p:txBody>
      </p:sp>
      <p:sp>
        <p:nvSpPr>
          <p:cNvPr id="114" name="Google Shape;114;p16"/>
          <p:cNvSpPr txBox="1"/>
          <p:nvPr>
            <p:ph type="title"/>
          </p:nvPr>
        </p:nvSpPr>
        <p:spPr>
          <a:xfrm>
            <a:off x="228600" y="1010975"/>
            <a:ext cx="7772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200"/>
              <a:buFont typeface="Arial Black"/>
              <a:buNone/>
            </a:pPr>
            <a:br>
              <a:rPr i="0" lang="en-US" sz="2200" u="none" cap="none" strike="noStrike">
                <a:solidFill>
                  <a:schemeClr val="lt1"/>
                </a:solidFill>
                <a:latin typeface="Arial Black"/>
                <a:ea typeface="Arial Black"/>
                <a:cs typeface="Arial Black"/>
                <a:sym typeface="Arial Black"/>
              </a:rPr>
            </a:br>
            <a:r>
              <a:rPr i="0" lang="en-US" sz="2900" u="none" cap="none" strike="noStrike">
                <a:solidFill>
                  <a:schemeClr val="lt1"/>
                </a:solidFill>
                <a:latin typeface="Arial Black"/>
                <a:ea typeface="Arial Black"/>
                <a:cs typeface="Arial Black"/>
                <a:sym typeface="Arial Black"/>
              </a:rPr>
              <a:t>Objectives</a:t>
            </a:r>
            <a:br>
              <a:rPr i="0" lang="en-US" sz="2900" u="none" cap="none" strike="noStrike">
                <a:solidFill>
                  <a:schemeClr val="lt1"/>
                </a:solidFill>
                <a:latin typeface="Arial Black"/>
                <a:ea typeface="Arial Black"/>
                <a:cs typeface="Arial Black"/>
                <a:sym typeface="Arial Black"/>
              </a:rPr>
            </a:br>
            <a:r>
              <a:rPr i="0" lang="en-US" sz="2900" u="none" cap="none" strike="noStrike">
                <a:solidFill>
                  <a:schemeClr val="lt1"/>
                </a:solidFill>
                <a:latin typeface="Arial Black"/>
                <a:ea typeface="Arial Black"/>
                <a:cs typeface="Arial Black"/>
                <a:sym typeface="Arial Black"/>
              </a:rPr>
              <a:t> </a:t>
            </a:r>
            <a:br>
              <a:rPr i="0" lang="en-US" sz="2900" u="none" cap="none" strike="noStrike">
                <a:solidFill>
                  <a:schemeClr val="lt1"/>
                </a:solidFill>
                <a:latin typeface="Arial Black"/>
                <a:ea typeface="Arial Black"/>
                <a:cs typeface="Arial Black"/>
                <a:sym typeface="Arial Black"/>
              </a:rPr>
            </a:br>
            <a:br>
              <a:rPr i="0" lang="en-US" sz="2900" u="none" cap="none" strike="noStrike">
                <a:solidFill>
                  <a:schemeClr val="lt1"/>
                </a:solidFill>
                <a:latin typeface="Arial Black"/>
                <a:ea typeface="Arial Black"/>
                <a:cs typeface="Arial Black"/>
                <a:sym typeface="Arial Black"/>
              </a:rPr>
            </a:b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Effect filter="fade" transition="in">
                                      <p:cBhvr>
                                        <p:cTn dur="1000"/>
                                        <p:tgtEl>
                                          <p:spTgt spid="113">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Effect filter="fade" transition="in">
                                      <p:cBhvr>
                                        <p:cTn dur="1000"/>
                                        <p:tgtEl>
                                          <p:spTgt spid="113">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animEffect filter="fade" transition="in">
                                      <p:cBhvr>
                                        <p:cTn dur="1000"/>
                                        <p:tgtEl>
                                          <p:spTgt spid="113">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3">
                                            <p:txEl>
                                              <p:pRg end="3" st="3"/>
                                            </p:txEl>
                                          </p:spTgt>
                                        </p:tgtEl>
                                        <p:attrNameLst>
                                          <p:attrName>style.visibility</p:attrName>
                                        </p:attrNameLst>
                                      </p:cBhvr>
                                      <p:to>
                                        <p:strVal val="visible"/>
                                      </p:to>
                                    </p:set>
                                    <p:animEffect filter="fade" transition="in">
                                      <p:cBhvr>
                                        <p:cTn dur="1000"/>
                                        <p:tgtEl>
                                          <p:spTgt spid="113">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3">
                                            <p:txEl>
                                              <p:pRg end="4" st="4"/>
                                            </p:txEl>
                                          </p:spTgt>
                                        </p:tgtEl>
                                        <p:attrNameLst>
                                          <p:attrName>style.visibility</p:attrName>
                                        </p:attrNameLst>
                                      </p:cBhvr>
                                      <p:to>
                                        <p:strVal val="visible"/>
                                      </p:to>
                                    </p:set>
                                    <p:animEffect filter="fade" transition="in">
                                      <p:cBhvr>
                                        <p:cTn dur="1000"/>
                                        <p:tgtEl>
                                          <p:spTgt spid="113">
                                            <p:txEl>
                                              <p:pRg end="4" st="4"/>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13">
                                            <p:txEl>
                                              <p:pRg end="5" st="5"/>
                                            </p:txEl>
                                          </p:spTgt>
                                        </p:tgtEl>
                                        <p:attrNameLst>
                                          <p:attrName>style.visibility</p:attrName>
                                        </p:attrNameLst>
                                      </p:cBhvr>
                                      <p:to>
                                        <p:strVal val="visible"/>
                                      </p:to>
                                    </p:set>
                                    <p:animEffect filter="fade" transition="in">
                                      <p:cBhvr>
                                        <p:cTn dur="1000"/>
                                        <p:tgtEl>
                                          <p:spTgt spid="11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nvSpPr>
        <p:spPr>
          <a:xfrm>
            <a:off x="0" y="190500"/>
            <a:ext cx="6324600" cy="6490500"/>
          </a:xfrm>
          <a:prstGeom prst="rect">
            <a:avLst/>
          </a:prstGeom>
          <a:solidFill>
            <a:srgbClr val="002060">
              <a:alpha val="72549"/>
            </a:srgbClr>
          </a:solidFill>
          <a:ln cap="flat" cmpd="sng" w="12700">
            <a:solidFill>
              <a:srgbClr val="4171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0" name="Google Shape;120;p17"/>
          <p:cNvSpPr txBox="1"/>
          <p:nvPr>
            <p:ph idx="1" type="body"/>
          </p:nvPr>
        </p:nvSpPr>
        <p:spPr>
          <a:xfrm>
            <a:off x="88050" y="1497175"/>
            <a:ext cx="6148500" cy="5079600"/>
          </a:xfrm>
          <a:prstGeom prst="rect">
            <a:avLst/>
          </a:prstGeom>
          <a:noFill/>
          <a:ln>
            <a:noFill/>
          </a:ln>
        </p:spPr>
        <p:txBody>
          <a:bodyPr anchorCtr="0" anchor="b" bIns="45700" lIns="91425" spcFirstLastPara="1" rIns="91425" wrap="square" tIns="45700">
            <a:noAutofit/>
          </a:bodyPr>
          <a:lstStyle/>
          <a:p>
            <a:pPr indent="-203200" lvl="0" marL="228600" marR="0" rtl="0" algn="l">
              <a:lnSpc>
                <a:spcPct val="90000"/>
              </a:lnSpc>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We will support common people in Legal, Media Counseling</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We will also provide consultation services who really need support</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Lot of people are tortured and mentally depressed and lot of them lost all of their life, energy and resources due to tout and wrong people that also need to bring in Media</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Lot of people are wrongly stayed in Jail which also need to work why and how.</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We will explore existing opportunities first, what is going on now-- Bridge them-- Identify why they are not been able to execute </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Law journalism</a:t>
            </a:r>
            <a:endParaRPr sz="2000"/>
          </a:p>
        </p:txBody>
      </p:sp>
      <p:sp>
        <p:nvSpPr>
          <p:cNvPr id="121" name="Google Shape;121;p17"/>
          <p:cNvSpPr txBox="1"/>
          <p:nvPr>
            <p:ph type="title"/>
          </p:nvPr>
        </p:nvSpPr>
        <p:spPr>
          <a:xfrm>
            <a:off x="198425" y="434650"/>
            <a:ext cx="7772400" cy="1175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200"/>
              <a:buFont typeface="Arial Black"/>
              <a:buNone/>
            </a:pPr>
            <a:br>
              <a:rPr b="1" i="0" lang="en-US" sz="2200" u="none" cap="none" strike="noStrike">
                <a:solidFill>
                  <a:schemeClr val="lt1"/>
                </a:solidFill>
                <a:latin typeface="Arial Black"/>
                <a:ea typeface="Arial Black"/>
                <a:cs typeface="Arial Black"/>
                <a:sym typeface="Arial Black"/>
              </a:rPr>
            </a:br>
            <a:r>
              <a:rPr b="1" i="0" lang="en-US" sz="2900" u="none" cap="none" strike="noStrike">
                <a:solidFill>
                  <a:schemeClr val="lt1"/>
                </a:solidFill>
                <a:latin typeface="Arial Black"/>
                <a:ea typeface="Arial Black"/>
                <a:cs typeface="Arial Black"/>
                <a:sym typeface="Arial Black"/>
              </a:rPr>
              <a:t>Action Plan</a:t>
            </a:r>
            <a:br>
              <a:rPr b="0" i="0" lang="en-US" sz="2900" u="none" cap="none" strike="noStrike">
                <a:solidFill>
                  <a:schemeClr val="lt1"/>
                </a:solidFill>
                <a:latin typeface="Arial Black"/>
                <a:ea typeface="Arial Black"/>
                <a:cs typeface="Arial Black"/>
                <a:sym typeface="Arial Black"/>
              </a:rPr>
            </a:br>
            <a:r>
              <a:rPr b="0" i="0" lang="en-US" sz="2900" u="none" cap="none" strike="noStrike">
                <a:solidFill>
                  <a:schemeClr val="lt1"/>
                </a:solidFill>
                <a:latin typeface="Arial Black"/>
                <a:ea typeface="Arial Black"/>
                <a:cs typeface="Arial Black"/>
                <a:sym typeface="Arial Black"/>
              </a:rPr>
              <a:t> </a:t>
            </a:r>
            <a:br>
              <a:rPr b="0" i="0" lang="en-US" sz="2900" u="none" cap="none" strike="noStrike">
                <a:solidFill>
                  <a:schemeClr val="lt1"/>
                </a:solidFill>
                <a:latin typeface="Arial Black"/>
                <a:ea typeface="Arial Black"/>
                <a:cs typeface="Arial Black"/>
                <a:sym typeface="Arial Black"/>
              </a:rPr>
            </a:br>
            <a:br>
              <a:rPr b="0" i="0" lang="en-US" sz="2900" u="none" cap="none" strike="noStrike">
                <a:solidFill>
                  <a:schemeClr val="lt1"/>
                </a:solidFill>
                <a:latin typeface="Arial Black"/>
                <a:ea typeface="Arial Black"/>
                <a:cs typeface="Arial Black"/>
                <a:sym typeface="Arial Black"/>
              </a:rPr>
            </a:br>
            <a:endParaRPr/>
          </a:p>
        </p:txBody>
      </p:sp>
      <p:pic>
        <p:nvPicPr>
          <p:cNvPr id="122" name="Google Shape;122;p17"/>
          <p:cNvPicPr preferRelativeResize="0"/>
          <p:nvPr/>
        </p:nvPicPr>
        <p:blipFill rotWithShape="1">
          <a:blip r:embed="rId3">
            <a:alphaModFix/>
          </a:blip>
          <a:srcRect b="8620" l="0" r="0" t="0"/>
          <a:stretch/>
        </p:blipFill>
        <p:spPr>
          <a:xfrm>
            <a:off x="6781800" y="914400"/>
            <a:ext cx="5303837" cy="5181600"/>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000"/>
                                        <p:tgtEl>
                                          <p:spTgt spid="120">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000"/>
                                        <p:tgtEl>
                                          <p:spTgt spid="120">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1000"/>
                                        <p:tgtEl>
                                          <p:spTgt spid="120">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Effect filter="fade" transition="in">
                                      <p:cBhvr>
                                        <p:cTn dur="1000"/>
                                        <p:tgtEl>
                                          <p:spTgt spid="120">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animEffect filter="fade" transition="in">
                                      <p:cBhvr>
                                        <p:cTn dur="1000"/>
                                        <p:tgtEl>
                                          <p:spTgt spid="120">
                                            <p:txEl>
                                              <p:pRg end="4" st="4"/>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20">
                                            <p:txEl>
                                              <p:pRg end="5" st="5"/>
                                            </p:txEl>
                                          </p:spTgt>
                                        </p:tgtEl>
                                        <p:attrNameLst>
                                          <p:attrName>style.visibility</p:attrName>
                                        </p:attrNameLst>
                                      </p:cBhvr>
                                      <p:to>
                                        <p:strVal val="visible"/>
                                      </p:to>
                                    </p:set>
                                    <p:animEffect filter="fade" transition="in">
                                      <p:cBhvr>
                                        <p:cTn dur="1000"/>
                                        <p:tgtEl>
                                          <p:spTgt spid="12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8" name="Google Shape;128;p18"/>
          <p:cNvSpPr txBox="1"/>
          <p:nvPr/>
        </p:nvSpPr>
        <p:spPr>
          <a:xfrm>
            <a:off x="0" y="914400"/>
            <a:ext cx="6324600" cy="5562600"/>
          </a:xfrm>
          <a:prstGeom prst="rect">
            <a:avLst/>
          </a:prstGeom>
          <a:solidFill>
            <a:srgbClr val="002060">
              <a:alpha val="72549"/>
            </a:srgbClr>
          </a:solidFill>
          <a:ln cap="flat" cmpd="sng" w="12700">
            <a:solidFill>
              <a:srgbClr val="4171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18"/>
          <p:cNvSpPr txBox="1"/>
          <p:nvPr>
            <p:ph type="title"/>
          </p:nvPr>
        </p:nvSpPr>
        <p:spPr>
          <a:xfrm>
            <a:off x="304800" y="1066800"/>
            <a:ext cx="7772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200"/>
              <a:buFont typeface="Arial Black"/>
              <a:buNone/>
            </a:pPr>
            <a:br>
              <a:rPr i="0" lang="en-US" sz="2200" u="none" cap="none" strike="noStrike">
                <a:solidFill>
                  <a:schemeClr val="lt1"/>
                </a:solidFill>
                <a:latin typeface="Arial Black"/>
                <a:ea typeface="Arial Black"/>
                <a:cs typeface="Arial Black"/>
                <a:sym typeface="Arial Black"/>
              </a:rPr>
            </a:br>
            <a:r>
              <a:rPr i="0" lang="en-US" sz="2900" u="none" cap="none" strike="noStrike">
                <a:solidFill>
                  <a:schemeClr val="lt1"/>
                </a:solidFill>
                <a:latin typeface="Arial Black"/>
                <a:ea typeface="Arial Black"/>
                <a:cs typeface="Arial Black"/>
                <a:sym typeface="Arial Black"/>
              </a:rPr>
              <a:t>Our Resources and Support</a:t>
            </a:r>
            <a:br>
              <a:rPr i="0" lang="en-US" sz="2900" u="none" cap="none" strike="noStrike">
                <a:solidFill>
                  <a:schemeClr val="lt1"/>
                </a:solidFill>
                <a:latin typeface="Arial Black"/>
                <a:ea typeface="Arial Black"/>
                <a:cs typeface="Arial Black"/>
                <a:sym typeface="Arial Black"/>
              </a:rPr>
            </a:br>
            <a:r>
              <a:rPr i="0" lang="en-US" sz="2900" u="none" cap="none" strike="noStrike">
                <a:solidFill>
                  <a:schemeClr val="lt1"/>
                </a:solidFill>
                <a:latin typeface="Arial Black"/>
                <a:ea typeface="Arial Black"/>
                <a:cs typeface="Arial Black"/>
                <a:sym typeface="Arial Black"/>
              </a:rPr>
              <a:t> </a:t>
            </a:r>
            <a:br>
              <a:rPr i="0" lang="en-US" sz="2900" u="none" cap="none" strike="noStrike">
                <a:solidFill>
                  <a:schemeClr val="lt1"/>
                </a:solidFill>
                <a:latin typeface="Arial Black"/>
                <a:ea typeface="Arial Black"/>
                <a:cs typeface="Arial Black"/>
                <a:sym typeface="Arial Black"/>
              </a:rPr>
            </a:br>
            <a:br>
              <a:rPr i="0" lang="en-US" sz="2900" u="none" cap="none" strike="noStrike">
                <a:solidFill>
                  <a:schemeClr val="lt1"/>
                </a:solidFill>
                <a:latin typeface="Arial Black"/>
                <a:ea typeface="Arial Black"/>
                <a:cs typeface="Arial Black"/>
                <a:sym typeface="Arial Black"/>
              </a:rPr>
            </a:br>
            <a:endParaRPr/>
          </a:p>
        </p:txBody>
      </p:sp>
      <p:sp>
        <p:nvSpPr>
          <p:cNvPr id="130" name="Google Shape;130;p18"/>
          <p:cNvSpPr txBox="1"/>
          <p:nvPr>
            <p:ph idx="1" type="body"/>
          </p:nvPr>
        </p:nvSpPr>
        <p:spPr>
          <a:xfrm>
            <a:off x="457200" y="1905000"/>
            <a:ext cx="5791200" cy="4419600"/>
          </a:xfrm>
          <a:prstGeom prst="rect">
            <a:avLst/>
          </a:prstGeom>
          <a:noFill/>
          <a:ln>
            <a:noFill/>
          </a:ln>
        </p:spPr>
        <p:txBody>
          <a:bodyPr anchorCtr="0" anchor="b" bIns="45700" lIns="91425" spcFirstLastPara="1" rIns="91425" wrap="square" tIns="45700">
            <a:noAutofit/>
          </a:bodyPr>
          <a:lstStyle/>
          <a:p>
            <a:pPr indent="-203200" lvl="0" marL="228600" marR="0" rtl="0" algn="l">
              <a:lnSpc>
                <a:spcPct val="90000"/>
              </a:lnSpc>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Website</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Newsletter</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Mobile Apps</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Case study</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Call center – 24 * 7 * 365</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Online solution – 24 Hours</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Video</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Guideline</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All other related books, research study, journals, articles, suggestions, write-ups</a:t>
            </a:r>
            <a:endParaRPr sz="2000"/>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1000"/>
                                        <p:tgtEl>
                                          <p:spTgt spid="130">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1000"/>
                                        <p:tgtEl>
                                          <p:spTgt spid="130">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1000"/>
                                        <p:tgtEl>
                                          <p:spTgt spid="130">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Effect filter="fade" transition="in">
                                      <p:cBhvr>
                                        <p:cTn dur="1000"/>
                                        <p:tgtEl>
                                          <p:spTgt spid="130">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30">
                                            <p:txEl>
                                              <p:pRg end="4" st="4"/>
                                            </p:txEl>
                                          </p:spTgt>
                                        </p:tgtEl>
                                        <p:attrNameLst>
                                          <p:attrName>style.visibility</p:attrName>
                                        </p:attrNameLst>
                                      </p:cBhvr>
                                      <p:to>
                                        <p:strVal val="visible"/>
                                      </p:to>
                                    </p:set>
                                    <p:animEffect filter="fade" transition="in">
                                      <p:cBhvr>
                                        <p:cTn dur="1000"/>
                                        <p:tgtEl>
                                          <p:spTgt spid="130">
                                            <p:txEl>
                                              <p:pRg end="4" st="4"/>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30">
                                            <p:txEl>
                                              <p:pRg end="5" st="5"/>
                                            </p:txEl>
                                          </p:spTgt>
                                        </p:tgtEl>
                                        <p:attrNameLst>
                                          <p:attrName>style.visibility</p:attrName>
                                        </p:attrNameLst>
                                      </p:cBhvr>
                                      <p:to>
                                        <p:strVal val="visible"/>
                                      </p:to>
                                    </p:set>
                                    <p:animEffect filter="fade" transition="in">
                                      <p:cBhvr>
                                        <p:cTn dur="1000"/>
                                        <p:tgtEl>
                                          <p:spTgt spid="130">
                                            <p:txEl>
                                              <p:pRg end="5" st="5"/>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30">
                                            <p:txEl>
                                              <p:pRg end="6" st="6"/>
                                            </p:txEl>
                                          </p:spTgt>
                                        </p:tgtEl>
                                        <p:attrNameLst>
                                          <p:attrName>style.visibility</p:attrName>
                                        </p:attrNameLst>
                                      </p:cBhvr>
                                      <p:to>
                                        <p:strVal val="visible"/>
                                      </p:to>
                                    </p:set>
                                    <p:animEffect filter="fade" transition="in">
                                      <p:cBhvr>
                                        <p:cTn dur="1000"/>
                                        <p:tgtEl>
                                          <p:spTgt spid="130">
                                            <p:txEl>
                                              <p:pRg end="6" st="6"/>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30">
                                            <p:txEl>
                                              <p:pRg end="7" st="7"/>
                                            </p:txEl>
                                          </p:spTgt>
                                        </p:tgtEl>
                                        <p:attrNameLst>
                                          <p:attrName>style.visibility</p:attrName>
                                        </p:attrNameLst>
                                      </p:cBhvr>
                                      <p:to>
                                        <p:strVal val="visible"/>
                                      </p:to>
                                    </p:set>
                                    <p:animEffect filter="fade" transition="in">
                                      <p:cBhvr>
                                        <p:cTn dur="1000"/>
                                        <p:tgtEl>
                                          <p:spTgt spid="130">
                                            <p:txEl>
                                              <p:pRg end="7" st="7"/>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30">
                                            <p:txEl>
                                              <p:pRg end="8" st="8"/>
                                            </p:txEl>
                                          </p:spTgt>
                                        </p:tgtEl>
                                        <p:attrNameLst>
                                          <p:attrName>style.visibility</p:attrName>
                                        </p:attrNameLst>
                                      </p:cBhvr>
                                      <p:to>
                                        <p:strVal val="visible"/>
                                      </p:to>
                                    </p:set>
                                    <p:animEffect filter="fade" transition="in">
                                      <p:cBhvr>
                                        <p:cTn dur="1000"/>
                                        <p:tgtEl>
                                          <p:spTgt spid="13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6" name="Google Shape;136;p19"/>
          <p:cNvSpPr txBox="1"/>
          <p:nvPr/>
        </p:nvSpPr>
        <p:spPr>
          <a:xfrm>
            <a:off x="5867400" y="1143000"/>
            <a:ext cx="6324600" cy="4800600"/>
          </a:xfrm>
          <a:prstGeom prst="rect">
            <a:avLst/>
          </a:prstGeom>
          <a:solidFill>
            <a:srgbClr val="002060">
              <a:alpha val="72549"/>
            </a:srgbClr>
          </a:solidFill>
          <a:ln cap="flat" cmpd="sng" w="12700">
            <a:solidFill>
              <a:srgbClr val="4171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7" name="Google Shape;137;p19"/>
          <p:cNvSpPr txBox="1"/>
          <p:nvPr>
            <p:ph type="title"/>
          </p:nvPr>
        </p:nvSpPr>
        <p:spPr>
          <a:xfrm>
            <a:off x="6148387" y="1406525"/>
            <a:ext cx="5105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200"/>
              <a:buFont typeface="Calibri"/>
              <a:buNone/>
            </a:pPr>
            <a:br>
              <a:rPr b="1" i="0" lang="en-US" sz="2200" u="none" cap="none" strike="noStrike">
                <a:solidFill>
                  <a:schemeClr val="lt1"/>
                </a:solidFill>
                <a:latin typeface="Calibri"/>
                <a:ea typeface="Calibri"/>
                <a:cs typeface="Calibri"/>
                <a:sym typeface="Calibri"/>
              </a:rPr>
            </a:br>
            <a:r>
              <a:rPr b="1" i="0" lang="en-US" sz="2900" u="none" cap="none" strike="noStrike">
                <a:solidFill>
                  <a:schemeClr val="lt1"/>
                </a:solidFill>
                <a:latin typeface="Calibri"/>
                <a:ea typeface="Calibri"/>
                <a:cs typeface="Calibri"/>
                <a:sym typeface="Calibri"/>
              </a:rPr>
              <a:t>Moral Motivation</a:t>
            </a:r>
            <a:br>
              <a:rPr b="0" i="0" lang="en-US" sz="2900" u="none" cap="none" strike="noStrike">
                <a:solidFill>
                  <a:schemeClr val="lt1"/>
                </a:solidFill>
                <a:latin typeface="Calibri"/>
                <a:ea typeface="Calibri"/>
                <a:cs typeface="Calibri"/>
                <a:sym typeface="Calibri"/>
              </a:rPr>
            </a:br>
            <a:r>
              <a:rPr b="0" i="0" lang="en-US" sz="2900" u="none" cap="none" strike="noStrike">
                <a:solidFill>
                  <a:schemeClr val="lt1"/>
                </a:solidFill>
                <a:latin typeface="Calibri"/>
                <a:ea typeface="Calibri"/>
                <a:cs typeface="Calibri"/>
                <a:sym typeface="Calibri"/>
              </a:rPr>
              <a:t> </a:t>
            </a:r>
            <a:br>
              <a:rPr b="0" i="0" lang="en-US" sz="2900" u="none" cap="none" strike="noStrike">
                <a:solidFill>
                  <a:schemeClr val="lt1"/>
                </a:solidFill>
                <a:latin typeface="Calibri"/>
                <a:ea typeface="Calibri"/>
                <a:cs typeface="Calibri"/>
                <a:sym typeface="Calibri"/>
              </a:rPr>
            </a:br>
            <a:br>
              <a:rPr b="0" i="0" lang="en-US" sz="2900" u="none" cap="none" strike="noStrike">
                <a:solidFill>
                  <a:schemeClr val="lt1"/>
                </a:solidFill>
                <a:latin typeface="Calibri"/>
                <a:ea typeface="Calibri"/>
                <a:cs typeface="Calibri"/>
                <a:sym typeface="Calibri"/>
              </a:rPr>
            </a:br>
            <a:endParaRPr/>
          </a:p>
        </p:txBody>
      </p:sp>
      <p:sp>
        <p:nvSpPr>
          <p:cNvPr id="138" name="Google Shape;138;p19"/>
          <p:cNvSpPr txBox="1"/>
          <p:nvPr>
            <p:ph idx="1" type="body"/>
          </p:nvPr>
        </p:nvSpPr>
        <p:spPr>
          <a:xfrm>
            <a:off x="6096000" y="2463078"/>
            <a:ext cx="5867400" cy="3214800"/>
          </a:xfrm>
          <a:prstGeom prst="rect">
            <a:avLst/>
          </a:prstGeom>
          <a:noFill/>
          <a:ln>
            <a:noFill/>
          </a:ln>
        </p:spPr>
        <p:txBody>
          <a:bodyPr anchorCtr="0" anchor="t" bIns="45700" lIns="91425" spcFirstLastPara="1" rIns="91425" wrap="square" tIns="45700">
            <a:noAutofit/>
          </a:bodyPr>
          <a:lstStyle/>
          <a:p>
            <a:pPr indent="-203200" lvl="0" marL="228600" marR="0" rtl="0" algn="l">
              <a:lnSpc>
                <a:spcPct val="90000"/>
              </a:lnSpc>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Time is going on and fighting</a:t>
            </a:r>
            <a:r>
              <a:rPr lang="en-US" sz="2000">
                <a:solidFill>
                  <a:schemeClr val="lt1"/>
                </a:solidFill>
              </a:rPr>
              <a:t> with </a:t>
            </a:r>
            <a:r>
              <a:rPr b="0" i="0" lang="en-US" sz="2000" u="none" cap="none" strike="noStrike">
                <a:solidFill>
                  <a:schemeClr val="lt1"/>
                </a:solidFill>
                <a:latin typeface="Calibri"/>
                <a:ea typeface="Calibri"/>
                <a:cs typeface="Calibri"/>
                <a:sym typeface="Calibri"/>
              </a:rPr>
              <a:t>each other </a:t>
            </a:r>
            <a:r>
              <a:rPr lang="en-US" sz="2000">
                <a:solidFill>
                  <a:schemeClr val="lt1"/>
                </a:solidFill>
              </a:rPr>
              <a:t>results in</a:t>
            </a:r>
            <a:r>
              <a:rPr b="0" i="0" lang="en-US" sz="2000" u="none" cap="none" strike="noStrike">
                <a:solidFill>
                  <a:schemeClr val="lt1"/>
                </a:solidFill>
                <a:latin typeface="Calibri"/>
                <a:ea typeface="Calibri"/>
                <a:cs typeface="Calibri"/>
                <a:sym typeface="Calibri"/>
              </a:rPr>
              <a:t> </a:t>
            </a:r>
            <a:r>
              <a:rPr lang="en-US" sz="2000">
                <a:solidFill>
                  <a:schemeClr val="lt1"/>
                </a:solidFill>
              </a:rPr>
              <a:t>losing</a:t>
            </a:r>
            <a:r>
              <a:rPr b="0" i="0" lang="en-US" sz="2000" u="none" cap="none" strike="noStrike">
                <a:solidFill>
                  <a:schemeClr val="lt1"/>
                </a:solidFill>
                <a:latin typeface="Calibri"/>
                <a:ea typeface="Calibri"/>
                <a:cs typeface="Calibri"/>
                <a:sym typeface="Calibri"/>
              </a:rPr>
              <a:t> own strength​</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 Religious Values</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 Use Masjid Imams, </a:t>
            </a:r>
            <a:r>
              <a:rPr lang="en-US" sz="2000">
                <a:solidFill>
                  <a:schemeClr val="lt1"/>
                </a:solidFill>
              </a:rPr>
              <a:t>Imam’s</a:t>
            </a:r>
            <a:r>
              <a:rPr b="0" i="0" lang="en-US" sz="2000" u="none" cap="none" strike="noStrike">
                <a:solidFill>
                  <a:schemeClr val="lt1"/>
                </a:solidFill>
                <a:latin typeface="Calibri"/>
                <a:ea typeface="Calibri"/>
                <a:cs typeface="Calibri"/>
                <a:sym typeface="Calibri"/>
              </a:rPr>
              <a:t> khutba &amp; religious counseling, organize events, motivate them</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 Train Local Representative and make them also aware</a:t>
            </a:r>
            <a:endParaRPr sz="2000"/>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0"/>
          <p:cNvPicPr preferRelativeResize="0"/>
          <p:nvPr/>
        </p:nvPicPr>
        <p:blipFill rotWithShape="1">
          <a:blip r:embed="rId3">
            <a:alphaModFix/>
          </a:blip>
          <a:srcRect b="0" l="0" r="0" t="0"/>
          <a:stretch/>
        </p:blipFill>
        <p:spPr>
          <a:xfrm>
            <a:off x="5295900" y="0"/>
            <a:ext cx="6896100" cy="6896100"/>
          </a:xfrm>
          <a:prstGeom prst="rect">
            <a:avLst/>
          </a:prstGeom>
          <a:noFill/>
          <a:ln>
            <a:noFill/>
          </a:ln>
        </p:spPr>
      </p:pic>
      <p:sp>
        <p:nvSpPr>
          <p:cNvPr id="144" name="Google Shape;144;p20"/>
          <p:cNvSpPr txBox="1"/>
          <p:nvPr/>
        </p:nvSpPr>
        <p:spPr>
          <a:xfrm>
            <a:off x="0" y="914400"/>
            <a:ext cx="6324600" cy="4800600"/>
          </a:xfrm>
          <a:prstGeom prst="rect">
            <a:avLst/>
          </a:prstGeom>
          <a:solidFill>
            <a:srgbClr val="002060">
              <a:alpha val="72549"/>
            </a:srgbClr>
          </a:solidFill>
          <a:ln cap="flat" cmpd="sng" w="12700">
            <a:solidFill>
              <a:srgbClr val="4171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Google Shape;145;p20"/>
          <p:cNvSpPr txBox="1"/>
          <p:nvPr>
            <p:ph type="title"/>
          </p:nvPr>
        </p:nvSpPr>
        <p:spPr>
          <a:xfrm>
            <a:off x="382587" y="1176337"/>
            <a:ext cx="7772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200"/>
              <a:buFont typeface="Calibri"/>
              <a:buNone/>
            </a:pPr>
            <a:br>
              <a:rPr i="0" lang="en-US" sz="2200" u="none" cap="none" strike="noStrike">
                <a:solidFill>
                  <a:schemeClr val="lt1"/>
                </a:solidFill>
              </a:rPr>
            </a:br>
            <a:r>
              <a:rPr i="0" lang="en-US" sz="2900" u="none" cap="none" strike="noStrike">
                <a:solidFill>
                  <a:schemeClr val="lt1"/>
                </a:solidFill>
              </a:rPr>
              <a:t>Give Reward and values</a:t>
            </a:r>
            <a:br>
              <a:rPr i="0" lang="en-US" sz="2900" u="none" cap="none" strike="noStrike">
                <a:solidFill>
                  <a:schemeClr val="lt1"/>
                </a:solidFill>
              </a:rPr>
            </a:br>
            <a:r>
              <a:rPr i="0" lang="en-US" sz="2900" u="none" cap="none" strike="noStrike">
                <a:solidFill>
                  <a:schemeClr val="lt1"/>
                </a:solidFill>
              </a:rPr>
              <a:t> </a:t>
            </a:r>
            <a:br>
              <a:rPr i="0" lang="en-US" sz="2900" u="none" cap="none" strike="noStrike">
                <a:solidFill>
                  <a:schemeClr val="lt1"/>
                </a:solidFill>
              </a:rPr>
            </a:br>
            <a:br>
              <a:rPr i="0" lang="en-US" sz="2900" u="none" cap="none" strike="noStrike">
                <a:solidFill>
                  <a:schemeClr val="lt1"/>
                </a:solidFill>
              </a:rPr>
            </a:br>
            <a:endParaRPr/>
          </a:p>
        </p:txBody>
      </p:sp>
      <p:sp>
        <p:nvSpPr>
          <p:cNvPr id="146" name="Google Shape;146;p20"/>
          <p:cNvSpPr txBox="1"/>
          <p:nvPr>
            <p:ph idx="1" type="body"/>
          </p:nvPr>
        </p:nvSpPr>
        <p:spPr>
          <a:xfrm>
            <a:off x="419100" y="2169000"/>
            <a:ext cx="5486400" cy="3048000"/>
          </a:xfrm>
          <a:prstGeom prst="rect">
            <a:avLst/>
          </a:prstGeom>
          <a:noFill/>
          <a:ln>
            <a:noFill/>
          </a:ln>
        </p:spPr>
        <p:txBody>
          <a:bodyPr anchorCtr="0" anchor="b" bIns="45700" lIns="91425" spcFirstLastPara="1" rIns="91425" wrap="square" tIns="45700">
            <a:noAutofit/>
          </a:bodyPr>
          <a:lstStyle/>
          <a:p>
            <a:pPr indent="-203200" lvl="0" marL="228600" marR="0" rtl="0" algn="l">
              <a:lnSpc>
                <a:spcPct val="90000"/>
              </a:lnSpc>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We can reward countrywide best Practitioner in Religious leader</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Local Representative​</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Teacher</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Volunteer</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Additional fund can be involved also for developing this sector</a:t>
            </a:r>
            <a:endParaRPr sz="2000"/>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1000"/>
                                        <p:tgtEl>
                                          <p:spTgt spid="146">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1000"/>
                                        <p:tgtEl>
                                          <p:spTgt spid="146">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Effect filter="fade" transition="in">
                                      <p:cBhvr>
                                        <p:cTn dur="1000"/>
                                        <p:tgtEl>
                                          <p:spTgt spid="14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2" name="Google Shape;152;p21"/>
          <p:cNvSpPr txBox="1"/>
          <p:nvPr/>
        </p:nvSpPr>
        <p:spPr>
          <a:xfrm>
            <a:off x="5867400" y="533400"/>
            <a:ext cx="6324600" cy="5943600"/>
          </a:xfrm>
          <a:prstGeom prst="rect">
            <a:avLst/>
          </a:prstGeom>
          <a:solidFill>
            <a:srgbClr val="002060">
              <a:alpha val="72549"/>
            </a:srgbClr>
          </a:solidFill>
          <a:ln cap="flat" cmpd="sng" w="12700">
            <a:solidFill>
              <a:srgbClr val="4171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3" name="Google Shape;153;p21"/>
          <p:cNvSpPr txBox="1"/>
          <p:nvPr>
            <p:ph type="title"/>
          </p:nvPr>
        </p:nvSpPr>
        <p:spPr>
          <a:xfrm>
            <a:off x="6019800" y="533400"/>
            <a:ext cx="7772400" cy="971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200"/>
              <a:buFont typeface="Calibri"/>
              <a:buNone/>
            </a:pPr>
            <a:br>
              <a:rPr b="1" i="0" lang="en-US" sz="2200" u="none" cap="none" strike="noStrike">
                <a:solidFill>
                  <a:schemeClr val="lt1"/>
                </a:solidFill>
                <a:latin typeface="Calibri"/>
                <a:ea typeface="Calibri"/>
                <a:cs typeface="Calibri"/>
                <a:sym typeface="Calibri"/>
              </a:rPr>
            </a:br>
            <a:r>
              <a:rPr b="1" i="0" lang="en-US" sz="2900" u="none" cap="none" strike="noStrike">
                <a:solidFill>
                  <a:schemeClr val="lt1"/>
                </a:solidFill>
                <a:latin typeface="Calibri"/>
                <a:ea typeface="Calibri"/>
                <a:cs typeface="Calibri"/>
                <a:sym typeface="Calibri"/>
              </a:rPr>
              <a:t>Our Distinguished Experts</a:t>
            </a:r>
            <a:br>
              <a:rPr b="0" i="0" lang="en-US" sz="2900" u="none" cap="none" strike="noStrike">
                <a:solidFill>
                  <a:schemeClr val="lt1"/>
                </a:solidFill>
                <a:latin typeface="Calibri"/>
                <a:ea typeface="Calibri"/>
                <a:cs typeface="Calibri"/>
                <a:sym typeface="Calibri"/>
              </a:rPr>
            </a:br>
            <a:r>
              <a:rPr b="0" i="0" lang="en-US" sz="2900" u="none" cap="none" strike="noStrike">
                <a:solidFill>
                  <a:schemeClr val="lt1"/>
                </a:solidFill>
                <a:latin typeface="Calibri"/>
                <a:ea typeface="Calibri"/>
                <a:cs typeface="Calibri"/>
                <a:sym typeface="Calibri"/>
              </a:rPr>
              <a:t> </a:t>
            </a:r>
            <a:br>
              <a:rPr b="0" i="0" lang="en-US" sz="2900" u="none" cap="none" strike="noStrike">
                <a:solidFill>
                  <a:schemeClr val="lt1"/>
                </a:solidFill>
                <a:latin typeface="Calibri"/>
                <a:ea typeface="Calibri"/>
                <a:cs typeface="Calibri"/>
                <a:sym typeface="Calibri"/>
              </a:rPr>
            </a:br>
            <a:br>
              <a:rPr b="0" i="0" lang="en-US" sz="2900" u="none" cap="none" strike="noStrike">
                <a:solidFill>
                  <a:schemeClr val="lt1"/>
                </a:solidFill>
                <a:latin typeface="Calibri"/>
                <a:ea typeface="Calibri"/>
                <a:cs typeface="Calibri"/>
                <a:sym typeface="Calibri"/>
              </a:rPr>
            </a:br>
            <a:endParaRPr/>
          </a:p>
        </p:txBody>
      </p:sp>
      <p:sp>
        <p:nvSpPr>
          <p:cNvPr id="154" name="Google Shape;154;p21"/>
          <p:cNvSpPr txBox="1"/>
          <p:nvPr>
            <p:ph idx="1" type="body"/>
          </p:nvPr>
        </p:nvSpPr>
        <p:spPr>
          <a:xfrm>
            <a:off x="6096000" y="1400575"/>
            <a:ext cx="6096000" cy="5000100"/>
          </a:xfrm>
          <a:prstGeom prst="rect">
            <a:avLst/>
          </a:prstGeom>
          <a:noFill/>
          <a:ln>
            <a:noFill/>
          </a:ln>
        </p:spPr>
        <p:txBody>
          <a:bodyPr anchorCtr="0" anchor="b" bIns="45700" lIns="91425" spcFirstLastPara="1" rIns="91425" wrap="square" tIns="45700">
            <a:noAutofit/>
          </a:bodyPr>
          <a:lstStyle/>
          <a:p>
            <a:pPr indent="-203200" lvl="0" marL="228600" marR="0" rtl="0" algn="l">
              <a:lnSpc>
                <a:spcPct val="90000"/>
              </a:lnSpc>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Use various judges and Magistrates</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 Get their suggestion</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We can also invite lot of volunteers and contributors with both money and resources</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Need to get support form Law and Enforcement authorities as well as Judicial Service holder and make a legal bonding with our efforts</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Solution providers from Law &amp; Existing all other associations will be in our network</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Psychologists</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Retired Expert People</a:t>
            </a:r>
            <a:endParaRPr sz="2000"/>
          </a:p>
          <a:p>
            <a:pPr indent="-203200" lvl="0" marL="228600" marR="0" rtl="0" algn="l">
              <a:lnSpc>
                <a:spcPct val="90000"/>
              </a:lnSpc>
              <a:spcBef>
                <a:spcPts val="100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We will include department of JMC also</a:t>
            </a:r>
            <a:endParaRPr sz="2000"/>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1000"/>
                                        <p:tgtEl>
                                          <p:spTgt spid="154">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1000"/>
                                        <p:tgtEl>
                                          <p:spTgt spid="154">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1000"/>
                                        <p:tgtEl>
                                          <p:spTgt spid="154">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Effect filter="fade" transition="in">
                                      <p:cBhvr>
                                        <p:cTn dur="1000"/>
                                        <p:tgtEl>
                                          <p:spTgt spid="154">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animEffect filter="fade" transition="in">
                                      <p:cBhvr>
                                        <p:cTn dur="1000"/>
                                        <p:tgtEl>
                                          <p:spTgt spid="154">
                                            <p:txEl>
                                              <p:pRg end="4" st="4"/>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animEffect filter="fade" transition="in">
                                      <p:cBhvr>
                                        <p:cTn dur="1000"/>
                                        <p:tgtEl>
                                          <p:spTgt spid="154">
                                            <p:txEl>
                                              <p:pRg end="5" st="5"/>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animEffect filter="fade" transition="in">
                                      <p:cBhvr>
                                        <p:cTn dur="1000"/>
                                        <p:tgtEl>
                                          <p:spTgt spid="154">
                                            <p:txEl>
                                              <p:pRg end="6" st="6"/>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animEffect filter="fade" transition="in">
                                      <p:cBhvr>
                                        <p:cTn dur="1000"/>
                                        <p:tgtEl>
                                          <p:spTgt spid="15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