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AAE"/>
    <a:srgbClr val="FFFFFF"/>
    <a:srgbClr val="1D3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80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328082f-f47f-42ea-9394-323d7c6a8b2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72993B-7034-2A58-46C0-C67A1D952590}"/>
              </a:ext>
            </a:extLst>
          </p:cNvPr>
          <p:cNvSpPr/>
          <p:nvPr/>
        </p:nvSpPr>
        <p:spPr>
          <a:xfrm>
            <a:off x="8111836" y="4717473"/>
            <a:ext cx="1032164" cy="426027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c126aa7-e14c-43f4-9ef0-9bff11f8561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0E30D4-6A77-C67B-14AC-9892C6BB4D5F}"/>
              </a:ext>
            </a:extLst>
          </p:cNvPr>
          <p:cNvSpPr/>
          <p:nvPr/>
        </p:nvSpPr>
        <p:spPr>
          <a:xfrm>
            <a:off x="590550" y="4745831"/>
            <a:ext cx="8553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ed479fe-ee80-4076-8097-b0f4bafd027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9A500-B511-CFDA-F847-68560D02580D}"/>
              </a:ext>
            </a:extLst>
          </p:cNvPr>
          <p:cNvSpPr/>
          <p:nvPr/>
        </p:nvSpPr>
        <p:spPr>
          <a:xfrm>
            <a:off x="3143250" y="4745831"/>
            <a:ext cx="60007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f9ef123-7a88-4cfb-9ae9-ab23a1ca894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7FC02D-AC30-DB7A-BA02-7C1091D43B14}"/>
              </a:ext>
            </a:extLst>
          </p:cNvPr>
          <p:cNvSpPr/>
          <p:nvPr/>
        </p:nvSpPr>
        <p:spPr>
          <a:xfrm>
            <a:off x="3409950" y="4745831"/>
            <a:ext cx="57340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282ab2a-0dc3-4ed3-86a2-f17aa12c4e1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09AEB2-01DC-4ABF-DD6C-5FFBDC9C3F0C}"/>
              </a:ext>
            </a:extLst>
          </p:cNvPr>
          <p:cNvSpPr/>
          <p:nvPr/>
        </p:nvSpPr>
        <p:spPr>
          <a:xfrm>
            <a:off x="209550" y="4745831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D0ECBC-E274-6779-8FF5-1DAEF9CC791F}"/>
              </a:ext>
            </a:extLst>
          </p:cNvPr>
          <p:cNvSpPr/>
          <p:nvPr/>
        </p:nvSpPr>
        <p:spPr>
          <a:xfrm>
            <a:off x="2840182" y="2133600"/>
            <a:ext cx="3525982" cy="2182091"/>
          </a:xfrm>
          <a:prstGeom prst="rect">
            <a:avLst/>
          </a:prstGeom>
          <a:solidFill>
            <a:srgbClr val="476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3177F-9ABD-DD6C-CFD8-FA4E4FBD91CD}"/>
              </a:ext>
            </a:extLst>
          </p:cNvPr>
          <p:cNvSpPr txBox="1"/>
          <p:nvPr/>
        </p:nvSpPr>
        <p:spPr>
          <a:xfrm>
            <a:off x="2753591" y="2198338"/>
            <a:ext cx="3636818" cy="205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  <a:ea typeface="Times New Roman"/>
                <a:cs typeface="Times New Roman"/>
                <a:sym typeface="Times New Roman"/>
              </a:rPr>
              <a:t>It's flexible</a:t>
            </a:r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  <a:ea typeface="Times New Roman"/>
                <a:cs typeface="Times New Roman"/>
                <a:sym typeface="Times New Roman"/>
              </a:rPr>
              <a:t>It offers a wide selection of programs</a:t>
            </a:r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  <a:ea typeface="Times New Roman"/>
                <a:cs typeface="Times New Roman"/>
                <a:sym typeface="Times New Roman"/>
              </a:rPr>
              <a:t>It’s accessible</a:t>
            </a:r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  <a:ea typeface="Times New Roman"/>
                <a:cs typeface="Times New Roman"/>
                <a:sym typeface="Times New Roman"/>
              </a:rPr>
              <a:t> It allows for a customized learning experience</a:t>
            </a:r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  <a:ea typeface="Times New Roman"/>
                <a:cs typeface="Times New Roman"/>
                <a:sym typeface="Times New Roman"/>
              </a:rPr>
              <a:t>It’s more cost-effective than traditional education</a:t>
            </a:r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387b09-b5df-4c68-8a09-9dc7661db7a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DA7941-9CE9-17DF-691B-BD5E4474EF90}"/>
              </a:ext>
            </a:extLst>
          </p:cNvPr>
          <p:cNvSpPr/>
          <p:nvPr/>
        </p:nvSpPr>
        <p:spPr>
          <a:xfrm>
            <a:off x="5791200" y="4745831"/>
            <a:ext cx="335280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77275bd-766e-4c80-8f32-eac7325b028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A1BFA5-B288-5E03-E335-956ADE76496B}"/>
              </a:ext>
            </a:extLst>
          </p:cNvPr>
          <p:cNvSpPr/>
          <p:nvPr/>
        </p:nvSpPr>
        <p:spPr>
          <a:xfrm>
            <a:off x="209550" y="4745831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8a8a5fb-e6a1-4c70-bdf3-b91cf7f3684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C7A6DC-2B64-746B-5B2F-488B8E976E14}"/>
              </a:ext>
            </a:extLst>
          </p:cNvPr>
          <p:cNvSpPr/>
          <p:nvPr/>
        </p:nvSpPr>
        <p:spPr>
          <a:xfrm>
            <a:off x="3373582" y="4745831"/>
            <a:ext cx="5770418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2686a49-03a8-46da-87de-0c232a29d08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D8DE7-DE86-FB4E-761B-A1407D74A28E}"/>
              </a:ext>
            </a:extLst>
          </p:cNvPr>
          <p:cNvSpPr/>
          <p:nvPr/>
        </p:nvSpPr>
        <p:spPr>
          <a:xfrm>
            <a:off x="2459182" y="4745831"/>
            <a:ext cx="6684818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CD06F1-1D05-B949-A1A4-56D7116DA92D}"/>
              </a:ext>
            </a:extLst>
          </p:cNvPr>
          <p:cNvSpPr/>
          <p:nvPr/>
        </p:nvSpPr>
        <p:spPr>
          <a:xfrm>
            <a:off x="2479964" y="4745831"/>
            <a:ext cx="6664036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3F0C2-743B-FD59-B877-1EAA0EE2E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DBB102-3C31-891B-BD99-0E25A63747F7}"/>
              </a:ext>
            </a:extLst>
          </p:cNvPr>
          <p:cNvSpPr/>
          <p:nvPr/>
        </p:nvSpPr>
        <p:spPr>
          <a:xfrm>
            <a:off x="2459182" y="4745831"/>
            <a:ext cx="6684818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9a89f98-b2ce-4f40-97cc-a9c3c29a8df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EBA1B7-600B-0005-F52C-EC270670E0EC}"/>
              </a:ext>
            </a:extLst>
          </p:cNvPr>
          <p:cNvSpPr/>
          <p:nvPr/>
        </p:nvSpPr>
        <p:spPr>
          <a:xfrm>
            <a:off x="2438400" y="4745831"/>
            <a:ext cx="670560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615ea67-1091-45dd-b0a7-257cc074983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6ADF88-F966-D0CB-0C17-7355D6154B5F}"/>
              </a:ext>
            </a:extLst>
          </p:cNvPr>
          <p:cNvSpPr/>
          <p:nvPr/>
        </p:nvSpPr>
        <p:spPr>
          <a:xfrm>
            <a:off x="209550" y="4745831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6C82FD-B48F-9BA5-9684-38FFC9EA5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25E3CA-633E-0EBF-12B5-AE58C2CC96C9}"/>
              </a:ext>
            </a:extLst>
          </p:cNvPr>
          <p:cNvSpPr/>
          <p:nvPr/>
        </p:nvSpPr>
        <p:spPr>
          <a:xfrm>
            <a:off x="4412672" y="4745831"/>
            <a:ext cx="4731327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97551f6-c1c3-471b-92e5-e1990b0b175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5622B2-EDDA-4958-589C-04254B10B6FB}"/>
              </a:ext>
            </a:extLst>
          </p:cNvPr>
          <p:cNvSpPr/>
          <p:nvPr/>
        </p:nvSpPr>
        <p:spPr>
          <a:xfrm>
            <a:off x="209550" y="4745831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32a641-4056-4438-ac48-f027b6e87f2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D16262-970A-3A0B-EF86-063962911345}"/>
              </a:ext>
            </a:extLst>
          </p:cNvPr>
          <p:cNvSpPr/>
          <p:nvPr/>
        </p:nvSpPr>
        <p:spPr>
          <a:xfrm>
            <a:off x="209550" y="4745831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B4168D-CA80-6A7A-B8A4-C2F7AB6166C4}"/>
              </a:ext>
            </a:extLst>
          </p:cNvPr>
          <p:cNvSpPr/>
          <p:nvPr/>
        </p:nvSpPr>
        <p:spPr>
          <a:xfrm>
            <a:off x="209550" y="4745831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0C06B-79B9-23CE-4A83-90A74DE98BD8}"/>
              </a:ext>
            </a:extLst>
          </p:cNvPr>
          <p:cNvSpPr txBox="1"/>
          <p:nvPr/>
        </p:nvSpPr>
        <p:spPr>
          <a:xfrm>
            <a:off x="1869498" y="1545443"/>
            <a:ext cx="5614554" cy="261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1600" b="1" dirty="0">
                <a:solidFill>
                  <a:schemeClr val="bg1"/>
                </a:solidFill>
                <a:latin typeface="Gill Sans MT" panose="020B0502020104020203" pitchFamily="34" charset="0"/>
                <a:ea typeface="Times New Roman"/>
                <a:cs typeface="Times New Roman"/>
                <a:sym typeface="Times New Roman"/>
              </a:rPr>
              <a:t>IN 1820 ONLY 12% OF THE PEOPLE IN THE WORLD COULD READ AND WRITE. TWO CENTURIES LATER, ONLY 14% OF THE WORLD POPULATION IN 2016 REMAINED ILLITERATE </a:t>
            </a: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1600" b="1" dirty="0">
              <a:solidFill>
                <a:schemeClr val="bg1"/>
              </a:solidFill>
              <a:latin typeface="Gill Sans MT" panose="020B0502020104020203" pitchFamily="34" charset="0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1600" b="1" dirty="0">
                <a:solidFill>
                  <a:schemeClr val="bg1"/>
                </a:solidFill>
                <a:latin typeface="Gill Sans MT" panose="020B0502020104020203" pitchFamily="34" charset="0"/>
                <a:ea typeface="Times New Roman"/>
                <a:cs typeface="Times New Roman"/>
                <a:sym typeface="Times New Roman"/>
              </a:rPr>
              <a:t>(NEVERTHELESS, THESE FIGURES OVERSHADOW THE REALITY THAT THE WEALTH OF THE NATION, NOT TALENT, DICTATES CHILDREN’S EDUCATIONAL DESTINIES)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F5DEEE-90CF-BC7C-AA5A-6E98B0E3C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A54CFB-B02F-7A07-15D1-6707545DF74C}"/>
              </a:ext>
            </a:extLst>
          </p:cNvPr>
          <p:cNvSpPr/>
          <p:nvPr/>
        </p:nvSpPr>
        <p:spPr>
          <a:xfrm>
            <a:off x="209550" y="4741924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bc5842c-8848-424a-8426-b61c86deec1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1FDFF9-2F56-2132-EF7F-5F5661B60B2B}"/>
              </a:ext>
            </a:extLst>
          </p:cNvPr>
          <p:cNvSpPr/>
          <p:nvPr/>
        </p:nvSpPr>
        <p:spPr>
          <a:xfrm>
            <a:off x="209550" y="4745831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A2D36-B874-4964-3834-82793F423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88BF3A-E414-F60F-95DB-179D1B2488F9}"/>
              </a:ext>
            </a:extLst>
          </p:cNvPr>
          <p:cNvSpPr/>
          <p:nvPr/>
        </p:nvSpPr>
        <p:spPr>
          <a:xfrm>
            <a:off x="450850" y="4745831"/>
            <a:ext cx="86931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db23fd8-47c8-47d2-8d01-f4946530b98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3F8667-DAE5-1183-5ED8-3891B4C428D2}"/>
              </a:ext>
            </a:extLst>
          </p:cNvPr>
          <p:cNvSpPr/>
          <p:nvPr/>
        </p:nvSpPr>
        <p:spPr>
          <a:xfrm>
            <a:off x="209550" y="4745831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cfc33e1-3be5-43aa-b797-174c94aecb8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519313-C56F-DEB9-634C-79D487C37E50}"/>
              </a:ext>
            </a:extLst>
          </p:cNvPr>
          <p:cNvSpPr/>
          <p:nvPr/>
        </p:nvSpPr>
        <p:spPr>
          <a:xfrm>
            <a:off x="209550" y="4745831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cc67521-8ea5-4b96-9fe3-f62720a99b8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7980D6-67F9-782B-5FAF-7422BFA6BC46}"/>
              </a:ext>
            </a:extLst>
          </p:cNvPr>
          <p:cNvSpPr/>
          <p:nvPr/>
        </p:nvSpPr>
        <p:spPr>
          <a:xfrm>
            <a:off x="501650" y="4745831"/>
            <a:ext cx="86423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50f040e-0b6c-4982-8dba-6a5fcedb021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BB566C-F3F3-18FD-8121-9A031CABCA68}"/>
              </a:ext>
            </a:extLst>
          </p:cNvPr>
          <p:cNvSpPr/>
          <p:nvPr/>
        </p:nvSpPr>
        <p:spPr>
          <a:xfrm>
            <a:off x="209550" y="4745831"/>
            <a:ext cx="8934450" cy="397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101</Words>
  <Application>Microsoft Office PowerPoint</Application>
  <PresentationFormat>On-screen Show (16:9)</PresentationFormat>
  <Paragraphs>30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4</cp:revision>
  <dcterms:created xsi:type="dcterms:W3CDTF">2022-11-19T10:38:17Z</dcterms:created>
  <dcterms:modified xsi:type="dcterms:W3CDTF">2022-11-20T04:58:34Z</dcterms:modified>
</cp:coreProperties>
</file>